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56"/>
  </p:handoutMasterIdLst>
  <p:sldIdLst>
    <p:sldId id="345" r:id="rId2"/>
    <p:sldId id="346" r:id="rId3"/>
    <p:sldId id="389" r:id="rId4"/>
    <p:sldId id="395" r:id="rId5"/>
    <p:sldId id="391" r:id="rId6"/>
    <p:sldId id="390" r:id="rId7"/>
    <p:sldId id="392" r:id="rId8"/>
    <p:sldId id="398" r:id="rId9"/>
    <p:sldId id="396" r:id="rId10"/>
    <p:sldId id="397" r:id="rId11"/>
    <p:sldId id="402" r:id="rId12"/>
    <p:sldId id="405" r:id="rId13"/>
    <p:sldId id="412" r:id="rId14"/>
    <p:sldId id="393" r:id="rId15"/>
    <p:sldId id="407" r:id="rId16"/>
    <p:sldId id="408" r:id="rId17"/>
    <p:sldId id="413" r:id="rId18"/>
    <p:sldId id="414" r:id="rId19"/>
    <p:sldId id="417" r:id="rId20"/>
    <p:sldId id="418" r:id="rId21"/>
    <p:sldId id="419" r:id="rId22"/>
    <p:sldId id="422" r:id="rId23"/>
    <p:sldId id="421" r:id="rId24"/>
    <p:sldId id="423" r:id="rId25"/>
    <p:sldId id="424" r:id="rId26"/>
    <p:sldId id="427" r:id="rId27"/>
    <p:sldId id="428" r:id="rId28"/>
    <p:sldId id="429" r:id="rId29"/>
    <p:sldId id="430" r:id="rId30"/>
    <p:sldId id="431" r:id="rId31"/>
    <p:sldId id="426" r:id="rId32"/>
    <p:sldId id="394" r:id="rId33"/>
    <p:sldId id="410" r:id="rId34"/>
    <p:sldId id="409" r:id="rId35"/>
    <p:sldId id="432" r:id="rId36"/>
    <p:sldId id="433" r:id="rId37"/>
    <p:sldId id="434" r:id="rId38"/>
    <p:sldId id="439" r:id="rId39"/>
    <p:sldId id="435" r:id="rId40"/>
    <p:sldId id="438" r:id="rId41"/>
    <p:sldId id="436" r:id="rId42"/>
    <p:sldId id="437" r:id="rId43"/>
    <p:sldId id="440" r:id="rId44"/>
    <p:sldId id="441" r:id="rId45"/>
    <p:sldId id="442" r:id="rId46"/>
    <p:sldId id="443" r:id="rId47"/>
    <p:sldId id="445" r:id="rId48"/>
    <p:sldId id="451" r:id="rId49"/>
    <p:sldId id="450" r:id="rId50"/>
    <p:sldId id="447" r:id="rId51"/>
    <p:sldId id="448" r:id="rId52"/>
    <p:sldId id="444" r:id="rId53"/>
    <p:sldId id="446" r:id="rId54"/>
    <p:sldId id="449" r:id="rId55"/>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90" d="100"/>
          <a:sy n="90" d="100"/>
        </p:scale>
        <p:origin x="-570"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FC500789-1D99-4857-B4C7-852E67F31805}" type="datetimeFigureOut">
              <a:rPr lang="en-NZ" smtClean="0"/>
              <a:t>2/06/2015</a:t>
            </a:fld>
            <a:endParaRPr lang="en-NZ"/>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E68CAB6-8354-4B32-B20C-37E4F16E7071}" type="slidenum">
              <a:rPr lang="en-NZ" smtClean="0"/>
              <a:t>‹#›</a:t>
            </a:fld>
            <a:endParaRPr lang="en-NZ"/>
          </a:p>
        </p:txBody>
      </p:sp>
    </p:spTree>
    <p:extLst>
      <p:ext uri="{BB962C8B-B14F-4D97-AF65-F5344CB8AC3E}">
        <p14:creationId xmlns:p14="http://schemas.microsoft.com/office/powerpoint/2010/main" val="127115058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hidden">
          <a:xfrm>
            <a:off x="0" y="0"/>
            <a:ext cx="3436938" cy="685800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fontAlgn="base">
              <a:spcBef>
                <a:spcPct val="0"/>
              </a:spcBef>
              <a:spcAft>
                <a:spcPct val="0"/>
              </a:spcAft>
              <a:defRPr/>
            </a:pPr>
            <a:endParaRPr lang="en-US" sz="2400">
              <a:solidFill>
                <a:srgbClr val="000000"/>
              </a:solidFill>
              <a:latin typeface="Times New Roman" pitchFamily="18" charset="0"/>
              <a:cs typeface="Arial" charset="0"/>
            </a:endParaRPr>
          </a:p>
        </p:txBody>
      </p:sp>
      <p:grpSp>
        <p:nvGrpSpPr>
          <p:cNvPr id="6" name="Group 4"/>
          <p:cNvGrpSpPr>
            <a:grpSpLocks/>
          </p:cNvGrpSpPr>
          <p:nvPr/>
        </p:nvGrpSpPr>
        <p:grpSpPr bwMode="auto">
          <a:xfrm>
            <a:off x="417958" y="1207566"/>
            <a:ext cx="2249488" cy="3157538"/>
            <a:chOff x="354" y="672"/>
            <a:chExt cx="1417" cy="1989"/>
          </a:xfrm>
        </p:grpSpPr>
        <p:sp>
          <p:nvSpPr>
            <p:cNvPr id="7" name="Rectangle 5"/>
            <p:cNvSpPr>
              <a:spLocks noChangeArrowheads="1"/>
            </p:cNvSpPr>
            <p:nvPr userDrawn="1"/>
          </p:nvSpPr>
          <p:spPr bwMode="auto">
            <a:xfrm>
              <a:off x="354" y="2257"/>
              <a:ext cx="356" cy="404"/>
            </a:xfrm>
            <a:prstGeom prst="rect">
              <a:avLst/>
            </a:prstGeom>
            <a:solidFill>
              <a:schemeClr val="accent2"/>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8" name="Rectangle 6"/>
            <p:cNvSpPr>
              <a:spLocks noChangeArrowheads="1"/>
            </p:cNvSpPr>
            <p:nvPr userDrawn="1"/>
          </p:nvSpPr>
          <p:spPr bwMode="auto">
            <a:xfrm>
              <a:off x="1060" y="1065"/>
              <a:ext cx="355" cy="405"/>
            </a:xfrm>
            <a:prstGeom prst="rect">
              <a:avLst/>
            </a:prstGeom>
            <a:solidFill>
              <a:schemeClr val="folHlink"/>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9" name="Rectangle 7"/>
            <p:cNvSpPr>
              <a:spLocks noChangeArrowheads="1"/>
            </p:cNvSpPr>
            <p:nvPr userDrawn="1"/>
          </p:nvSpPr>
          <p:spPr bwMode="auto">
            <a:xfrm>
              <a:off x="1409" y="672"/>
              <a:ext cx="362" cy="400"/>
            </a:xfrm>
            <a:prstGeom prst="rect">
              <a:avLst/>
            </a:prstGeom>
            <a:solidFill>
              <a:schemeClr val="folHlink"/>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0" name="Rectangle 8"/>
            <p:cNvSpPr>
              <a:spLocks noChangeArrowheads="1"/>
            </p:cNvSpPr>
            <p:nvPr userDrawn="1"/>
          </p:nvSpPr>
          <p:spPr bwMode="auto">
            <a:xfrm>
              <a:off x="705" y="2257"/>
              <a:ext cx="361" cy="404"/>
            </a:xfrm>
            <a:prstGeom prst="rect">
              <a:avLst/>
            </a:prstGeom>
            <a:solidFill>
              <a:schemeClr val="bg2"/>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1" name="Rectangle 9"/>
            <p:cNvSpPr>
              <a:spLocks noChangeArrowheads="1"/>
            </p:cNvSpPr>
            <p:nvPr userDrawn="1"/>
          </p:nvSpPr>
          <p:spPr bwMode="auto">
            <a:xfrm>
              <a:off x="1409" y="1065"/>
              <a:ext cx="362" cy="405"/>
            </a:xfrm>
            <a:prstGeom prst="rect">
              <a:avLst/>
            </a:prstGeom>
            <a:solidFill>
              <a:schemeClr val="accent2"/>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2" name="Rectangle 10"/>
            <p:cNvSpPr>
              <a:spLocks noChangeArrowheads="1"/>
            </p:cNvSpPr>
            <p:nvPr userDrawn="1"/>
          </p:nvSpPr>
          <p:spPr bwMode="auto">
            <a:xfrm>
              <a:off x="705" y="1464"/>
              <a:ext cx="361" cy="399"/>
            </a:xfrm>
            <a:prstGeom prst="rect">
              <a:avLst/>
            </a:prstGeom>
            <a:solidFill>
              <a:schemeClr val="folHlink"/>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3" name="Rectangle 11"/>
            <p:cNvSpPr>
              <a:spLocks noChangeArrowheads="1"/>
            </p:cNvSpPr>
            <p:nvPr userDrawn="1"/>
          </p:nvSpPr>
          <p:spPr bwMode="auto">
            <a:xfrm>
              <a:off x="1060" y="1464"/>
              <a:ext cx="355" cy="399"/>
            </a:xfrm>
            <a:prstGeom prst="rect">
              <a:avLst/>
            </a:prstGeom>
            <a:solidFill>
              <a:schemeClr val="accent2"/>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4" name="Rectangle 12"/>
            <p:cNvSpPr>
              <a:spLocks noChangeArrowheads="1"/>
            </p:cNvSpPr>
            <p:nvPr userDrawn="1"/>
          </p:nvSpPr>
          <p:spPr bwMode="auto">
            <a:xfrm>
              <a:off x="354" y="1857"/>
              <a:ext cx="356" cy="406"/>
            </a:xfrm>
            <a:prstGeom prst="rect">
              <a:avLst/>
            </a:prstGeom>
            <a:solidFill>
              <a:schemeClr val="folHlink"/>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sp>
          <p:nvSpPr>
            <p:cNvPr id="15" name="Rectangle 13"/>
            <p:cNvSpPr>
              <a:spLocks noChangeArrowheads="1"/>
            </p:cNvSpPr>
            <p:nvPr userDrawn="1"/>
          </p:nvSpPr>
          <p:spPr bwMode="auto">
            <a:xfrm>
              <a:off x="705" y="1857"/>
              <a:ext cx="361" cy="406"/>
            </a:xfrm>
            <a:prstGeom prst="rect">
              <a:avLst/>
            </a:prstGeom>
            <a:solidFill>
              <a:schemeClr val="accent2"/>
            </a:solidFill>
            <a:ln w="9525">
              <a:noFill/>
              <a:miter lim="800000"/>
              <a:headEnd/>
              <a:tailEnd/>
            </a:ln>
          </p:spPr>
          <p:txBody>
            <a:bodyPr/>
            <a:lstStyle/>
            <a:p>
              <a:pPr fontAlgn="base">
                <a:spcBef>
                  <a:spcPct val="0"/>
                </a:spcBef>
                <a:spcAft>
                  <a:spcPct val="0"/>
                </a:spcAft>
                <a:defRPr/>
              </a:pPr>
              <a:endParaRPr lang="en-US" sz="2400">
                <a:solidFill>
                  <a:srgbClr val="000000"/>
                </a:solidFill>
                <a:latin typeface="Times New Roman" pitchFamily="18" charset="0"/>
                <a:cs typeface="Arial" charset="0"/>
              </a:endParaRPr>
            </a:p>
          </p:txBody>
        </p:sp>
      </p:grpSp>
      <p:sp>
        <p:nvSpPr>
          <p:cNvPr id="7185" name="Rectangle 17"/>
          <p:cNvSpPr>
            <a:spLocks noGrp="1" noChangeArrowheads="1"/>
          </p:cNvSpPr>
          <p:nvPr>
            <p:ph type="ctrTitle"/>
          </p:nvPr>
        </p:nvSpPr>
        <p:spPr>
          <a:xfrm>
            <a:off x="2971800" y="2060848"/>
            <a:ext cx="5632450" cy="1977752"/>
          </a:xfrm>
        </p:spPr>
        <p:txBody>
          <a:bodyPr/>
          <a:lstStyle>
            <a:lvl1pPr>
              <a:defRPr sz="5000">
                <a:solidFill>
                  <a:schemeClr val="bg2">
                    <a:lumMod val="75000"/>
                  </a:schemeClr>
                </a:solidFill>
              </a:defRPr>
            </a:lvl1pPr>
          </a:lstStyle>
          <a:p>
            <a:r>
              <a:rPr lang="en-US" dirty="0" smtClean="0"/>
              <a:t>Click to edit Master title style</a:t>
            </a:r>
            <a:endParaRPr lang="en-AU" dirty="0"/>
          </a:p>
        </p:txBody>
      </p:sp>
      <p:sp>
        <p:nvSpPr>
          <p:cNvPr id="7186" name="Rectangle 18"/>
          <p:cNvSpPr>
            <a:spLocks noGrp="1" noChangeArrowheads="1"/>
          </p:cNvSpPr>
          <p:nvPr>
            <p:ph type="subTitle" idx="1"/>
          </p:nvPr>
        </p:nvSpPr>
        <p:spPr>
          <a:xfrm>
            <a:off x="2971800" y="4509120"/>
            <a:ext cx="6019800" cy="1510680"/>
          </a:xfrm>
        </p:spPr>
        <p:txBody>
          <a:bodyPr/>
          <a:lstStyle>
            <a:lvl1pPr marL="0" indent="0">
              <a:buFont typeface="Wingdings" pitchFamily="2" charset="2"/>
              <a:buNone/>
              <a:defRPr sz="3400">
                <a:solidFill>
                  <a:schemeClr val="bg2">
                    <a:lumMod val="75000"/>
                  </a:schemeClr>
                </a:solidFill>
              </a:defRPr>
            </a:lvl1pPr>
          </a:lstStyle>
          <a:p>
            <a:r>
              <a:rPr lang="en-US" dirty="0" smtClean="0"/>
              <a:t>Click to edit Master subtitle style</a:t>
            </a:r>
            <a:endParaRPr lang="en-AU" dirty="0"/>
          </a:p>
        </p:txBody>
      </p:sp>
      <p:sp>
        <p:nvSpPr>
          <p:cNvPr id="23" name="Rectangle 14"/>
          <p:cNvSpPr>
            <a:spLocks noGrp="1" noChangeArrowheads="1"/>
          </p:cNvSpPr>
          <p:nvPr>
            <p:ph type="dt" sz="half" idx="10"/>
          </p:nvPr>
        </p:nvSpPr>
        <p:spPr>
          <a:xfrm>
            <a:off x="457200" y="6248400"/>
            <a:ext cx="2133600" cy="457200"/>
          </a:xfrm>
        </p:spPr>
        <p:txBody>
          <a:bodyPr/>
          <a:lstStyle>
            <a:lvl1pPr>
              <a:defRPr/>
            </a:lvl1pPr>
          </a:lstStyle>
          <a:p>
            <a:pPr>
              <a:defRPr/>
            </a:pPr>
            <a:endParaRPr lang="en-AU" dirty="0">
              <a:solidFill>
                <a:srgbClr val="000000"/>
              </a:solidFill>
            </a:endParaRPr>
          </a:p>
        </p:txBody>
      </p:sp>
      <p:sp>
        <p:nvSpPr>
          <p:cNvPr id="24" name="Rectangle 15"/>
          <p:cNvSpPr>
            <a:spLocks noGrp="1" noChangeArrowheads="1"/>
          </p:cNvSpPr>
          <p:nvPr>
            <p:ph type="ftr" sz="quarter" idx="11"/>
          </p:nvPr>
        </p:nvSpPr>
        <p:spPr/>
        <p:txBody>
          <a:bodyPr/>
          <a:lstStyle>
            <a:lvl1pPr>
              <a:defRPr/>
            </a:lvl1pPr>
          </a:lstStyle>
          <a:p>
            <a:pPr>
              <a:defRPr/>
            </a:pPr>
            <a:endParaRPr lang="en-AU">
              <a:solidFill>
                <a:srgbClr val="000000"/>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7" y="0"/>
            <a:ext cx="8568953" cy="1700808"/>
          </a:xfrm>
          <a:prstGeom prst="rect">
            <a:avLst/>
          </a:prstGeom>
          <a:ln>
            <a:noFill/>
          </a:ln>
          <a:effectLst>
            <a:softEdge rad="112500"/>
          </a:effectLst>
        </p:spPr>
      </p:pic>
      <p:sp>
        <p:nvSpPr>
          <p:cNvPr id="27" name="Line 18"/>
          <p:cNvSpPr>
            <a:spLocks noChangeShapeType="1"/>
          </p:cNvSpPr>
          <p:nvPr userDrawn="1"/>
        </p:nvSpPr>
        <p:spPr bwMode="auto">
          <a:xfrm flipH="1">
            <a:off x="147637" y="127000"/>
            <a:ext cx="0" cy="6542360"/>
          </a:xfrm>
          <a:prstGeom prst="line">
            <a:avLst/>
          </a:prstGeom>
          <a:noFill/>
          <a:ln w="38100">
            <a:solidFill>
              <a:schemeClr val="bg2"/>
            </a:solidFill>
            <a:round/>
            <a:headEnd type="oval" w="med" len="med"/>
            <a:tailEnd type="oval" w="med" len="med"/>
          </a:ln>
          <a:effectLst>
            <a:outerShdw blurRad="50800" dist="38100" algn="l" rotWithShape="0">
              <a:prstClr val="black">
                <a:alpha val="40000"/>
              </a:prstClr>
            </a:outerShdw>
          </a:effectLst>
        </p:spPr>
        <p:txBody>
          <a:bodyPr/>
          <a:lstStyle/>
          <a:p>
            <a:pPr fontAlgn="base">
              <a:spcBef>
                <a:spcPct val="0"/>
              </a:spcBef>
              <a:spcAft>
                <a:spcPct val="0"/>
              </a:spcAft>
              <a:defRPr/>
            </a:pPr>
            <a:endParaRPr lang="en-NZ">
              <a:solidFill>
                <a:srgbClr val="000000"/>
              </a:solidFill>
              <a:cs typeface="Arial" charset="0"/>
            </a:endParaRPr>
          </a:p>
        </p:txBody>
      </p:sp>
      <p:sp>
        <p:nvSpPr>
          <p:cNvPr id="25" name="Rectangle 16"/>
          <p:cNvSpPr>
            <a:spLocks noGrp="1" noChangeArrowheads="1"/>
          </p:cNvSpPr>
          <p:nvPr>
            <p:ph type="sldNum" sz="quarter" idx="12"/>
          </p:nvPr>
        </p:nvSpPr>
        <p:spPr/>
        <p:txBody>
          <a:bodyPr/>
          <a:lstStyle>
            <a:lvl1pPr>
              <a:defRPr/>
            </a:lvl1pPr>
          </a:lstStyle>
          <a:p>
            <a:pPr>
              <a:defRPr/>
            </a:pPr>
            <a:endParaRPr lang="en-AU" dirty="0" smtClean="0">
              <a:solidFill>
                <a:srgbClr val="000000"/>
              </a:solidFill>
            </a:endParaRPr>
          </a:p>
        </p:txBody>
      </p:sp>
    </p:spTree>
    <p:extLst>
      <p:ext uri="{BB962C8B-B14F-4D97-AF65-F5344CB8AC3E}">
        <p14:creationId xmlns:p14="http://schemas.microsoft.com/office/powerpoint/2010/main" val="1932016390"/>
      </p:ext>
    </p:extLst>
  </p:cSld>
  <p:clrMapOvr>
    <a:masterClrMapping/>
  </p:clrMapOvr>
  <p:transition spd="slow">
    <p:plus/>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1FB33CD1-0870-4A18-96DB-E5D6909B0E85}" type="slidenum">
              <a:rPr lang="en-AU">
                <a:solidFill>
                  <a:srgbClr val="000000"/>
                </a:solidFill>
              </a:rPr>
              <a:pPr>
                <a:defRPr/>
              </a:pPr>
              <a:t>‹#›</a:t>
            </a:fld>
            <a:endParaRPr lang="en-AU">
              <a:solidFill>
                <a:srgbClr val="000000"/>
              </a:solidFill>
            </a:endParaRPr>
          </a:p>
        </p:txBody>
      </p:sp>
      <p:sp>
        <p:nvSpPr>
          <p:cNvPr id="6"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3047635995"/>
      </p:ext>
    </p:extLst>
  </p:cSld>
  <p:clrMapOvr>
    <a:masterClrMapping/>
  </p:clrMapOvr>
  <p:transition spd="slow">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294A781-99C3-4E29-A545-CAE661B4DD88}" type="slidenum">
              <a:rPr lang="en-AU">
                <a:solidFill>
                  <a:srgbClr val="000000"/>
                </a:solidFill>
              </a:rPr>
              <a:pPr>
                <a:defRPr/>
              </a:pPr>
              <a:t>‹#›</a:t>
            </a:fld>
            <a:endParaRPr lang="en-AU">
              <a:solidFill>
                <a:srgbClr val="000000"/>
              </a:solidFill>
            </a:endParaRPr>
          </a:p>
        </p:txBody>
      </p:sp>
      <p:sp>
        <p:nvSpPr>
          <p:cNvPr id="6"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2357990572"/>
      </p:ext>
    </p:extLst>
  </p:cSld>
  <p:clrMapOvr>
    <a:masterClrMapping/>
  </p:clrMapOvr>
  <p:transition spd="slow">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1080120"/>
          </a:xfrm>
        </p:spPr>
        <p:txBody>
          <a:bodyPr/>
          <a:lstStyle>
            <a:lvl1pPr>
              <a:defRPr sz="3200"/>
            </a:lvl1pPr>
          </a:lstStyle>
          <a:p>
            <a:r>
              <a:rPr lang="en-US" dirty="0" smtClean="0"/>
              <a:t>Click to edit Master title style</a:t>
            </a:r>
            <a:endParaRPr lang="en-NZ" dirty="0"/>
          </a:p>
        </p:txBody>
      </p:sp>
      <p:sp>
        <p:nvSpPr>
          <p:cNvPr id="3" name="Content Placeholder 2"/>
          <p:cNvSpPr>
            <a:spLocks noGrp="1"/>
          </p:cNvSpPr>
          <p:nvPr>
            <p:ph idx="1"/>
          </p:nvPr>
        </p:nvSpPr>
        <p:spPr>
          <a:xfrm>
            <a:off x="457200" y="1628800"/>
            <a:ext cx="8229600" cy="424847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4"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0B56A566-94D9-4857-92D1-88A55DFE7DF1}" type="slidenum">
              <a:rPr lang="en-AU">
                <a:solidFill>
                  <a:srgbClr val="000000"/>
                </a:solidFill>
              </a:rPr>
              <a:pPr>
                <a:defRPr/>
              </a:pPr>
              <a:t>‹#›</a:t>
            </a:fld>
            <a:endParaRPr lang="en-AU">
              <a:solidFill>
                <a:srgbClr val="000000"/>
              </a:solidFill>
            </a:endParaRPr>
          </a:p>
        </p:txBody>
      </p:sp>
      <p:sp>
        <p:nvSpPr>
          <p:cNvPr id="6" name="Rectangle 6"/>
          <p:cNvSpPr>
            <a:spLocks noGrp="1" noChangeArrowheads="1"/>
          </p:cNvSpPr>
          <p:nvPr>
            <p:ph type="dt" sz="half" idx="12"/>
          </p:nvPr>
        </p:nvSpPr>
        <p:spPr>
          <a:ln/>
        </p:spPr>
        <p:txBody>
          <a:bodyPr/>
          <a:lstStyle>
            <a:lvl1pPr>
              <a:defRPr/>
            </a:lvl1pPr>
          </a:lstStyle>
          <a:p>
            <a:pPr>
              <a:defRPr/>
            </a:pPr>
            <a:endParaRPr lang="en-AU" dirty="0">
              <a:solidFill>
                <a:srgbClr val="000000"/>
              </a:solidFill>
            </a:endParaRPr>
          </a:p>
        </p:txBody>
      </p:sp>
    </p:spTree>
    <p:extLst>
      <p:ext uri="{BB962C8B-B14F-4D97-AF65-F5344CB8AC3E}">
        <p14:creationId xmlns:p14="http://schemas.microsoft.com/office/powerpoint/2010/main" val="3750183829"/>
      </p:ext>
    </p:extLst>
  </p:cSld>
  <p:clrMapOvr>
    <a:masterClrMapping/>
  </p:clrMapOvr>
  <p:transition spd="slow">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5" name="Rectangle 3"/>
          <p:cNvSpPr>
            <a:spLocks noGrp="1" noChangeArrowheads="1"/>
          </p:cNvSpPr>
          <p:nvPr>
            <p:ph type="sldNum" sz="quarter" idx="11"/>
          </p:nvPr>
        </p:nvSpPr>
        <p:spPr>
          <a:ln/>
        </p:spPr>
        <p:txBody>
          <a:bodyPr/>
          <a:lstStyle>
            <a:lvl1pPr>
              <a:defRPr/>
            </a:lvl1pPr>
          </a:lstStyle>
          <a:p>
            <a:pPr>
              <a:defRPr/>
            </a:pPr>
            <a:fld id="{B1E4A995-9C76-4972-BE34-DCF590801C12}" type="slidenum">
              <a:rPr lang="en-AU">
                <a:solidFill>
                  <a:srgbClr val="000000"/>
                </a:solidFill>
              </a:rPr>
              <a:pPr>
                <a:defRPr/>
              </a:pPr>
              <a:t>‹#›</a:t>
            </a:fld>
            <a:endParaRPr lang="en-AU">
              <a:solidFill>
                <a:srgbClr val="000000"/>
              </a:solidFill>
            </a:endParaRPr>
          </a:p>
        </p:txBody>
      </p:sp>
      <p:sp>
        <p:nvSpPr>
          <p:cNvPr id="6"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3878721963"/>
      </p:ext>
    </p:extLst>
  </p:cSld>
  <p:clrMapOvr>
    <a:masterClrMapping/>
  </p:clrMapOvr>
  <p:transition spd="slow">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350"/>
            <a:ext cx="8208912" cy="1152426"/>
          </a:xfrm>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DD6951EE-6034-49EA-811C-B34BCB98C677}" type="slidenum">
              <a:rPr lang="en-AU">
                <a:solidFill>
                  <a:srgbClr val="000000"/>
                </a:solidFill>
              </a:rPr>
              <a:pPr>
                <a:defRPr/>
              </a:pPr>
              <a:t>‹#›</a:t>
            </a:fld>
            <a:endParaRPr lang="en-AU">
              <a:solidFill>
                <a:srgbClr val="000000"/>
              </a:solidFill>
            </a:endParaRPr>
          </a:p>
        </p:txBody>
      </p:sp>
      <p:sp>
        <p:nvSpPr>
          <p:cNvPr id="7"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4290390560"/>
      </p:ext>
    </p:extLst>
  </p:cSld>
  <p:clrMapOvr>
    <a:masterClrMapping/>
  </p:clrMapOvr>
  <p:transition spd="slow">
    <p:plus/>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8" name="Rectangle 3"/>
          <p:cNvSpPr>
            <a:spLocks noGrp="1" noChangeArrowheads="1"/>
          </p:cNvSpPr>
          <p:nvPr>
            <p:ph type="sldNum" sz="quarter" idx="11"/>
          </p:nvPr>
        </p:nvSpPr>
        <p:spPr>
          <a:ln/>
        </p:spPr>
        <p:txBody>
          <a:bodyPr/>
          <a:lstStyle>
            <a:lvl1pPr>
              <a:defRPr/>
            </a:lvl1pPr>
          </a:lstStyle>
          <a:p>
            <a:pPr>
              <a:defRPr/>
            </a:pPr>
            <a:fld id="{760688A6-6F39-45DA-A34A-A5DA85BDCC3E}" type="slidenum">
              <a:rPr lang="en-AU">
                <a:solidFill>
                  <a:srgbClr val="000000"/>
                </a:solidFill>
              </a:rPr>
              <a:pPr>
                <a:defRPr/>
              </a:pPr>
              <a:t>‹#›</a:t>
            </a:fld>
            <a:endParaRPr lang="en-AU">
              <a:solidFill>
                <a:srgbClr val="000000"/>
              </a:solidFill>
            </a:endParaRPr>
          </a:p>
        </p:txBody>
      </p:sp>
      <p:sp>
        <p:nvSpPr>
          <p:cNvPr id="9"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27875845"/>
      </p:ext>
    </p:extLst>
  </p:cSld>
  <p:clrMapOvr>
    <a:masterClrMapping/>
  </p:clrMapOvr>
  <p:transition spd="slow">
    <p:plus/>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4" name="Rectangle 3"/>
          <p:cNvSpPr>
            <a:spLocks noGrp="1" noChangeArrowheads="1"/>
          </p:cNvSpPr>
          <p:nvPr>
            <p:ph type="sldNum" sz="quarter" idx="11"/>
          </p:nvPr>
        </p:nvSpPr>
        <p:spPr>
          <a:ln/>
        </p:spPr>
        <p:txBody>
          <a:bodyPr/>
          <a:lstStyle>
            <a:lvl1pPr>
              <a:defRPr/>
            </a:lvl1pPr>
          </a:lstStyle>
          <a:p>
            <a:pPr>
              <a:defRPr/>
            </a:pPr>
            <a:fld id="{272EA8AF-883B-4420-9FFA-AF84702A3C98}" type="slidenum">
              <a:rPr lang="en-AU">
                <a:solidFill>
                  <a:srgbClr val="000000"/>
                </a:solidFill>
              </a:rPr>
              <a:pPr>
                <a:defRPr/>
              </a:pPr>
              <a:t>‹#›</a:t>
            </a:fld>
            <a:endParaRPr lang="en-AU">
              <a:solidFill>
                <a:srgbClr val="000000"/>
              </a:solidFill>
            </a:endParaRPr>
          </a:p>
        </p:txBody>
      </p:sp>
      <p:sp>
        <p:nvSpPr>
          <p:cNvPr id="5"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813515742"/>
      </p:ext>
    </p:extLst>
  </p:cSld>
  <p:clrMapOvr>
    <a:masterClrMapping/>
  </p:clrMapOvr>
  <p:transition spd="slow">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3" name="Rectangle 3"/>
          <p:cNvSpPr>
            <a:spLocks noGrp="1" noChangeArrowheads="1"/>
          </p:cNvSpPr>
          <p:nvPr>
            <p:ph type="sldNum" sz="quarter" idx="11"/>
          </p:nvPr>
        </p:nvSpPr>
        <p:spPr>
          <a:ln/>
        </p:spPr>
        <p:txBody>
          <a:bodyPr/>
          <a:lstStyle>
            <a:lvl1pPr>
              <a:defRPr/>
            </a:lvl1pPr>
          </a:lstStyle>
          <a:p>
            <a:pPr>
              <a:defRPr/>
            </a:pPr>
            <a:fld id="{12FF8D9F-E133-4ED4-A139-00CA792B856F}" type="slidenum">
              <a:rPr lang="en-AU">
                <a:solidFill>
                  <a:srgbClr val="000000"/>
                </a:solidFill>
              </a:rPr>
              <a:pPr>
                <a:defRPr/>
              </a:pPr>
              <a:t>‹#›</a:t>
            </a:fld>
            <a:endParaRPr lang="en-AU">
              <a:solidFill>
                <a:srgbClr val="000000"/>
              </a:solidFill>
            </a:endParaRPr>
          </a:p>
        </p:txBody>
      </p:sp>
      <p:sp>
        <p:nvSpPr>
          <p:cNvPr id="4"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3737540326"/>
      </p:ext>
    </p:extLst>
  </p:cSld>
  <p:clrMapOvr>
    <a:masterClrMapping/>
  </p:clrMapOvr>
  <p:transition spd="slow">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9A7EE263-57C0-446D-A0B6-515B9FA0EE7F}" type="slidenum">
              <a:rPr lang="en-AU">
                <a:solidFill>
                  <a:srgbClr val="000000"/>
                </a:solidFill>
              </a:rPr>
              <a:pPr>
                <a:defRPr/>
              </a:pPr>
              <a:t>‹#›</a:t>
            </a:fld>
            <a:endParaRPr lang="en-AU">
              <a:solidFill>
                <a:srgbClr val="000000"/>
              </a:solidFill>
            </a:endParaRPr>
          </a:p>
        </p:txBody>
      </p:sp>
      <p:sp>
        <p:nvSpPr>
          <p:cNvPr id="7"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3889535002"/>
      </p:ext>
    </p:extLst>
  </p:cSld>
  <p:clrMapOvr>
    <a:masterClrMapping/>
  </p:clrMapOvr>
  <p:transition spd="slow">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AU">
              <a:solidFill>
                <a:srgbClr val="000000"/>
              </a:solidFill>
            </a:endParaRPr>
          </a:p>
        </p:txBody>
      </p:sp>
      <p:sp>
        <p:nvSpPr>
          <p:cNvPr id="6" name="Rectangle 3"/>
          <p:cNvSpPr>
            <a:spLocks noGrp="1" noChangeArrowheads="1"/>
          </p:cNvSpPr>
          <p:nvPr>
            <p:ph type="sldNum" sz="quarter" idx="11"/>
          </p:nvPr>
        </p:nvSpPr>
        <p:spPr>
          <a:ln/>
        </p:spPr>
        <p:txBody>
          <a:bodyPr/>
          <a:lstStyle>
            <a:lvl1pPr>
              <a:defRPr/>
            </a:lvl1pPr>
          </a:lstStyle>
          <a:p>
            <a:pPr>
              <a:defRPr/>
            </a:pPr>
            <a:fld id="{B43BD93D-5BA7-4426-8D01-0A2590BFE923}" type="slidenum">
              <a:rPr lang="en-AU">
                <a:solidFill>
                  <a:srgbClr val="000000"/>
                </a:solidFill>
              </a:rPr>
              <a:pPr>
                <a:defRPr/>
              </a:pPr>
              <a:t>‹#›</a:t>
            </a:fld>
            <a:endParaRPr lang="en-AU">
              <a:solidFill>
                <a:srgbClr val="000000"/>
              </a:solidFill>
            </a:endParaRPr>
          </a:p>
        </p:txBody>
      </p:sp>
      <p:sp>
        <p:nvSpPr>
          <p:cNvPr id="7" name="Rectangle 6"/>
          <p:cNvSpPr>
            <a:spLocks noGrp="1" noChangeArrowheads="1"/>
          </p:cNvSpPr>
          <p:nvPr>
            <p:ph type="dt" sz="half" idx="12"/>
          </p:nvPr>
        </p:nvSpPr>
        <p:spPr>
          <a:ln/>
        </p:spPr>
        <p:txBody>
          <a:bodyPr/>
          <a:lstStyle>
            <a:lvl1pPr>
              <a:defRPr/>
            </a:lvl1pPr>
          </a:lstStyle>
          <a:p>
            <a:pPr>
              <a:defRPr/>
            </a:pPr>
            <a:endParaRPr lang="en-AU">
              <a:solidFill>
                <a:srgbClr val="000000"/>
              </a:solidFill>
            </a:endParaRPr>
          </a:p>
        </p:txBody>
      </p:sp>
    </p:spTree>
    <p:extLst>
      <p:ext uri="{BB962C8B-B14F-4D97-AF65-F5344CB8AC3E}">
        <p14:creationId xmlns:p14="http://schemas.microsoft.com/office/powerpoint/2010/main" val="1783237153"/>
      </p:ext>
    </p:extLst>
  </p:cSld>
  <p:clrMapOvr>
    <a:masterClrMapping/>
  </p:clrMapOvr>
  <p:transition spd="slow">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3E3F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cs typeface="+mn-cs"/>
              </a:defRPr>
            </a:lvl1pPr>
          </a:lstStyle>
          <a:p>
            <a:pPr fontAlgn="base">
              <a:spcBef>
                <a:spcPct val="0"/>
              </a:spcBef>
              <a:spcAft>
                <a:spcPct val="0"/>
              </a:spcAft>
              <a:defRPr/>
            </a:pPr>
            <a:endParaRPr lang="en-AU">
              <a:solidFill>
                <a:srgbClr val="000000"/>
              </a:solidFill>
            </a:endParaRPr>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cs typeface="+mn-cs"/>
              </a:defRPr>
            </a:lvl1pPr>
          </a:lstStyle>
          <a:p>
            <a:pPr fontAlgn="base">
              <a:spcBef>
                <a:spcPct val="0"/>
              </a:spcBef>
              <a:spcAft>
                <a:spcPct val="0"/>
              </a:spcAft>
              <a:defRPr/>
            </a:pPr>
            <a:fld id="{242BB271-8565-4DDC-B309-6B2CEEE8D642}" type="slidenum">
              <a:rPr lang="en-AU">
                <a:solidFill>
                  <a:srgbClr val="000000"/>
                </a:solidFill>
              </a:rPr>
              <a:pPr fontAlgn="base">
                <a:spcBef>
                  <a:spcPct val="0"/>
                </a:spcBef>
                <a:spcAft>
                  <a:spcPct val="0"/>
                </a:spcAft>
                <a:defRPr/>
              </a:pPr>
              <a:t>‹#›</a:t>
            </a:fld>
            <a:endParaRPr lang="en-AU">
              <a:solidFill>
                <a:srgbClr val="000000"/>
              </a:solidFill>
            </a:endParaRPr>
          </a:p>
        </p:txBody>
      </p:sp>
      <p:sp>
        <p:nvSpPr>
          <p:cNvPr id="1028" name="Rectangle 4"/>
          <p:cNvSpPr>
            <a:spLocks noGrp="1" noChangeArrowheads="1"/>
          </p:cNvSpPr>
          <p:nvPr>
            <p:ph type="title"/>
          </p:nvPr>
        </p:nvSpPr>
        <p:spPr bwMode="auto">
          <a:xfrm>
            <a:off x="467544" y="260350"/>
            <a:ext cx="7472362" cy="1152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AU" dirty="0" smtClean="0"/>
          </a:p>
        </p:txBody>
      </p:sp>
      <p:sp>
        <p:nvSpPr>
          <p:cNvPr id="1029" name="Rectangle 5"/>
          <p:cNvSpPr>
            <a:spLocks noGrp="1" noChangeArrowheads="1"/>
          </p:cNvSpPr>
          <p:nvPr>
            <p:ph type="body" idx="1"/>
          </p:nvPr>
        </p:nvSpPr>
        <p:spPr bwMode="auto">
          <a:xfrm>
            <a:off x="457200" y="1628800"/>
            <a:ext cx="8229600" cy="42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smtClean="0"/>
          </a:p>
        </p:txBody>
      </p:sp>
      <p:sp>
        <p:nvSpPr>
          <p:cNvPr id="6150"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fontAlgn="base">
              <a:spcBef>
                <a:spcPct val="0"/>
              </a:spcBef>
              <a:spcAft>
                <a:spcPct val="0"/>
              </a:spcAft>
              <a:defRPr/>
            </a:pPr>
            <a:endParaRPr lang="en-AU">
              <a:solidFill>
                <a:srgbClr val="000000"/>
              </a:solidFill>
            </a:endParaRPr>
          </a:p>
        </p:txBody>
      </p:sp>
      <p:pic>
        <p:nvPicPr>
          <p:cNvPr id="1032" name="Picture 8" descr="header_left"/>
          <p:cNvPicPr>
            <a:picLocks noChangeAspect="1" noChangeArrowheads="1"/>
          </p:cNvPicPr>
          <p:nvPr/>
        </p:nvPicPr>
        <p:blipFill>
          <a:blip r:embed="rId13">
            <a:extLst>
              <a:ext uri="{28A0092B-C50C-407E-A947-70E740481C1C}">
                <a14:useLocalDpi xmlns:a14="http://schemas.microsoft.com/office/drawing/2010/main" val="0"/>
              </a:ext>
            </a:extLst>
          </a:blip>
          <a:srcRect l="24586" t="28256" r="44872" b="31798"/>
          <a:stretch>
            <a:fillRect/>
          </a:stretch>
        </p:blipFill>
        <p:spPr bwMode="auto">
          <a:xfrm>
            <a:off x="107950" y="6327775"/>
            <a:ext cx="1223963" cy="465138"/>
          </a:xfrm>
          <a:prstGeom prst="rect">
            <a:avLst/>
          </a:prstGeom>
          <a:noFill/>
          <a:ln w="57150">
            <a:solidFill>
              <a:srgbClr val="000068"/>
            </a:solidFill>
            <a:miter lim="800000"/>
            <a:headEnd/>
            <a:tailEnd/>
          </a:ln>
          <a:extLst>
            <a:ext uri="{909E8E84-426E-40DD-AFC4-6F175D3DCCD1}">
              <a14:hiddenFill xmlns:a14="http://schemas.microsoft.com/office/drawing/2010/main">
                <a:solidFill>
                  <a:srgbClr val="FFFFFF"/>
                </a:solidFill>
              </a14:hiddenFill>
            </a:ext>
          </a:extLst>
        </p:spPr>
      </p:pic>
      <p:sp>
        <p:nvSpPr>
          <p:cNvPr id="6162" name="Line 18"/>
          <p:cNvSpPr>
            <a:spLocks noChangeShapeType="1"/>
          </p:cNvSpPr>
          <p:nvPr/>
        </p:nvSpPr>
        <p:spPr bwMode="auto">
          <a:xfrm flipH="1">
            <a:off x="147638" y="260350"/>
            <a:ext cx="28575" cy="5905500"/>
          </a:xfrm>
          <a:prstGeom prst="line">
            <a:avLst/>
          </a:prstGeom>
          <a:noFill/>
          <a:ln w="38100">
            <a:solidFill>
              <a:schemeClr val="bg2"/>
            </a:solidFill>
            <a:round/>
            <a:headEnd type="oval" w="med" len="med"/>
            <a:tailEnd type="oval" w="med" len="med"/>
          </a:ln>
          <a:effectLst>
            <a:outerShdw blurRad="50800" dist="38100" algn="l" rotWithShape="0">
              <a:prstClr val="black">
                <a:alpha val="40000"/>
              </a:prstClr>
            </a:outerShdw>
          </a:effectLst>
        </p:spPr>
        <p:txBody>
          <a:bodyPr/>
          <a:lstStyle/>
          <a:p>
            <a:pPr fontAlgn="base">
              <a:spcBef>
                <a:spcPct val="0"/>
              </a:spcBef>
              <a:spcAft>
                <a:spcPct val="0"/>
              </a:spcAft>
              <a:defRPr/>
            </a:pPr>
            <a:endParaRPr lang="en-NZ">
              <a:solidFill>
                <a:srgbClr val="000000"/>
              </a:solidFill>
              <a:cs typeface="Arial" charset="0"/>
            </a:endParaRPr>
          </a:p>
        </p:txBody>
      </p:sp>
      <p:sp>
        <p:nvSpPr>
          <p:cNvPr id="6163" name="Line 19"/>
          <p:cNvSpPr>
            <a:spLocks noChangeShapeType="1"/>
          </p:cNvSpPr>
          <p:nvPr/>
        </p:nvSpPr>
        <p:spPr bwMode="auto">
          <a:xfrm>
            <a:off x="1500188" y="6677025"/>
            <a:ext cx="7416800" cy="0"/>
          </a:xfrm>
          <a:prstGeom prst="line">
            <a:avLst/>
          </a:prstGeom>
          <a:noFill/>
          <a:ln w="38100">
            <a:solidFill>
              <a:schemeClr val="accent1">
                <a:lumMod val="25000"/>
              </a:schemeClr>
            </a:solidFill>
            <a:round/>
            <a:headEnd type="oval" w="med" len="med"/>
            <a:tailEnd type="oval" w="med" len="med"/>
          </a:ln>
          <a:effectLst>
            <a:outerShdw blurRad="50800" dist="38100" dir="8100000" algn="tr" rotWithShape="0">
              <a:prstClr val="black">
                <a:alpha val="40000"/>
              </a:prstClr>
            </a:outerShdw>
          </a:effectLst>
        </p:spPr>
        <p:txBody>
          <a:bodyPr/>
          <a:lstStyle/>
          <a:p>
            <a:pPr fontAlgn="base">
              <a:spcBef>
                <a:spcPct val="0"/>
              </a:spcBef>
              <a:spcAft>
                <a:spcPct val="0"/>
              </a:spcAft>
              <a:defRPr/>
            </a:pPr>
            <a:endParaRPr lang="en-NZ">
              <a:solidFill>
                <a:srgbClr val="000000"/>
              </a:solidFill>
              <a:cs typeface="Arial" charset="0"/>
            </a:endParaRPr>
          </a:p>
        </p:txBody>
      </p:sp>
    </p:spTree>
    <p:extLst>
      <p:ext uri="{BB962C8B-B14F-4D97-AF65-F5344CB8AC3E}">
        <p14:creationId xmlns:p14="http://schemas.microsoft.com/office/powerpoint/2010/main" val="2268242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lus/>
  </p:transition>
  <p:timing>
    <p:tnLst>
      <p:par>
        <p:cTn id="1" dur="indefinite" restart="never" nodeType="tmRoot"/>
      </p:par>
    </p:tnLst>
  </p:timing>
  <p:txStyles>
    <p:titleStyle>
      <a:lvl1pPr algn="l" rtl="0" fontAlgn="base">
        <a:spcBef>
          <a:spcPct val="0"/>
        </a:spcBef>
        <a:spcAft>
          <a:spcPct val="0"/>
        </a:spcAft>
        <a:defRPr sz="3600">
          <a:solidFill>
            <a:schemeClr val="tx1"/>
          </a:solidFill>
          <a:latin typeface="Calibri" pitchFamily="34" charset="0"/>
          <a:ea typeface="+mj-ea"/>
          <a:cs typeface="Calibri" pitchFamily="34" charset="0"/>
        </a:defRPr>
      </a:lvl1pPr>
      <a:lvl2pPr algn="l" rtl="0" fontAlgn="base">
        <a:spcBef>
          <a:spcPct val="0"/>
        </a:spcBef>
        <a:spcAft>
          <a:spcPct val="0"/>
        </a:spcAft>
        <a:defRPr sz="3200">
          <a:solidFill>
            <a:schemeClr val="tx1"/>
          </a:solidFill>
          <a:latin typeface="Arial" charset="0"/>
        </a:defRPr>
      </a:lvl2pPr>
      <a:lvl3pPr algn="l" rtl="0" fontAlgn="base">
        <a:spcBef>
          <a:spcPct val="0"/>
        </a:spcBef>
        <a:spcAft>
          <a:spcPct val="0"/>
        </a:spcAft>
        <a:defRPr sz="3200">
          <a:solidFill>
            <a:schemeClr val="tx1"/>
          </a:solidFill>
          <a:latin typeface="Arial" charset="0"/>
        </a:defRPr>
      </a:lvl3pPr>
      <a:lvl4pPr algn="l" rtl="0" fontAlgn="base">
        <a:spcBef>
          <a:spcPct val="0"/>
        </a:spcBef>
        <a:spcAft>
          <a:spcPct val="0"/>
        </a:spcAft>
        <a:defRPr sz="3200">
          <a:solidFill>
            <a:schemeClr val="tx1"/>
          </a:solidFill>
          <a:latin typeface="Arial" charset="0"/>
        </a:defRPr>
      </a:lvl4pPr>
      <a:lvl5pPr algn="l" rtl="0" fontAlgn="base">
        <a:spcBef>
          <a:spcPct val="0"/>
        </a:spcBef>
        <a:spcAft>
          <a:spcPct val="0"/>
        </a:spcAft>
        <a:defRPr sz="32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chemeClr val="accent2"/>
        </a:buClr>
        <a:buSzPct val="80000"/>
        <a:buFont typeface="Wingdings" pitchFamily="2" charset="2"/>
        <a:buChar char="¨"/>
        <a:defRPr sz="2400">
          <a:solidFill>
            <a:schemeClr val="tx1"/>
          </a:solidFill>
          <a:latin typeface="Calibri" pitchFamily="34" charset="0"/>
          <a:cs typeface="Calibri" pitchFamily="34" charset="0"/>
        </a:defRPr>
      </a:lvl2pPr>
      <a:lvl3pPr marL="1143000" indent="-228600" algn="l" rtl="0" fontAlgn="base">
        <a:spcBef>
          <a:spcPct val="20000"/>
        </a:spcBef>
        <a:spcAft>
          <a:spcPct val="0"/>
        </a:spcAft>
        <a:buClr>
          <a:schemeClr val="bg2"/>
        </a:buClr>
        <a:buSzPct val="65000"/>
        <a:buFont typeface="Wingdings" pitchFamily="2" charset="2"/>
        <a:buChar char="n"/>
        <a:defRPr sz="2000">
          <a:solidFill>
            <a:schemeClr val="tx1"/>
          </a:solidFill>
          <a:latin typeface="Calibri" pitchFamily="34" charset="0"/>
          <a:cs typeface="Calibri" pitchFamily="34" charset="0"/>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nz/url?sa=i&amp;rct=j&amp;q=factory&amp;source=images&amp;cd=&amp;cad=rja&amp;docid=bcppffideK6FhM&amp;tbnid=jxpDmO0ZjyuvsM:&amp;ved=0CAUQjRw&amp;url=http://www.classroom20.com/profiles/blogs/why-we-shouldnt-treat-schools&amp;ei=tNB9Uc-3MIjzlAX2voDQBw&amp;bvm=bv.45645796,d.aGc&amp;psig=AFQjCNHaq8Wl7rvMLr7XdpeChZ112cXiiw&amp;ust=136728631808519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nz/url?sa=i&amp;rct=j&amp;q=consumer&amp;source=images&amp;cd=&amp;cad=rja&amp;docid=MYv4LjFTxPc9AM&amp;tbnid=RAaMkNj4mxCKfM:&amp;ved=0CAUQjRw&amp;url=http://depositphotos.com/2996983/stock-photo-Consumer-with-shopping-cart-and-gifts.html&amp;ei=KNF9UYSFNMWmkQXJy4HoCA&amp;bvm=bv.45645796,d.aGc&amp;psig=AFQjCNGMNpugrOLgWVTnlvqS8IFg4QmTkA&amp;ust=136728639976769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nz/url?sa=i&amp;rct=j&amp;q=beehive+nz+govt&amp;source=images&amp;cd=&amp;cad=rja&amp;docid=2EuSpvKj051q0M&amp;tbnid=N2yNTTb3dgr73M:&amp;ved=0CAUQjRw&amp;url=http://sketchup.google.com/3dwarehouse/details?mid=b4b144ec6e53aa7e725a8b59908d74ba&amp;ei=4-B9UbvUBYrUkQXghIDQBQ&amp;bvm=bv.45645796,d.aGc&amp;psig=AFQjCNGuX7neP5ph8PlHkdGj0bzpGZbdQQ&amp;ust=136729044698943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nz/url?sa=i&amp;rct=j&amp;q=beehive+nz+govt&amp;source=images&amp;cd=&amp;cad=rja&amp;docid=2EuSpvKj051q0M&amp;tbnid=N2yNTTb3dgr73M:&amp;ved=0CAUQjRw&amp;url=http://sketchup.google.com/3dwarehouse/details?mid=b4b144ec6e53aa7e725a8b59908d74ba&amp;ei=4-B9UbvUBYrUkQXghIDQBQ&amp;bvm=bv.45645796,d.aGc&amp;psig=AFQjCNGuX7neP5ph8PlHkdGj0bzpGZbdQQ&amp;ust=1367290446989437"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nz/url?sa=i&amp;rct=j&amp;q=beehive+nz+govt&amp;source=images&amp;cd=&amp;cad=rja&amp;docid=2EuSpvKj051q0M&amp;tbnid=N2yNTTb3dgr73M:&amp;ved=0CAUQjRw&amp;url=http://sketchup.google.com/3dwarehouse/details?mid=b4b144ec6e53aa7e725a8b59908d74ba&amp;ei=4-B9UbvUBYrUkQXghIDQBQ&amp;bvm=bv.45645796,d.aGc&amp;psig=AFQjCNGuX7neP5ph8PlHkdGj0bzpGZbdQQ&amp;ust=136729044698943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nz/url?sa=i&amp;rct=j&amp;q=beehive+nz+govt&amp;source=images&amp;cd=&amp;cad=rja&amp;docid=2EuSpvKj051q0M&amp;tbnid=N2yNTTb3dgr73M:&amp;ved=0CAUQjRw&amp;url=http://sketchup.google.com/3dwarehouse/details?mid=b4b144ec6e53aa7e725a8b59908d74ba&amp;ei=4-B9UbvUBYrUkQXghIDQBQ&amp;bvm=bv.45645796,d.aGc&amp;psig=AFQjCNGuX7neP5ph8PlHkdGj0bzpGZbdQQ&amp;ust=136729044698943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nz/url?sa=i&amp;source=images&amp;cd=&amp;cad=rja&amp;docid=GnlUExeRdbotQM&amp;tbnid=R8uu8EVM2x92aM:&amp;ved=0CAgQjRwwAA&amp;url=http://stuffpoint.com/ice-cream/image/99309/&amp;ei=-el-UbaNIueAiQerj4CYBQ&amp;psig=AFQjCNGZbJShxneOOEB840ssw9fBpMxx-Q&amp;ust=1367358329598638"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2699792" y="2060848"/>
            <a:ext cx="6120680" cy="4104456"/>
          </a:xfrm>
        </p:spPr>
        <p:txBody>
          <a:bodyPr/>
          <a:lstStyle/>
          <a:p>
            <a:r>
              <a:rPr lang="en-NZ" sz="4800" dirty="0"/>
              <a:t>Demonstrate </a:t>
            </a:r>
            <a:r>
              <a:rPr lang="en-NZ" sz="4800" dirty="0" smtClean="0"/>
              <a:t>Understanding </a:t>
            </a:r>
            <a:r>
              <a:rPr lang="en-NZ" sz="4800" dirty="0"/>
              <a:t>of </a:t>
            </a:r>
            <a:r>
              <a:rPr lang="en-NZ" sz="4800" dirty="0" smtClean="0"/>
              <a:t>Government </a:t>
            </a:r>
            <a:r>
              <a:rPr lang="en-NZ" sz="4800" dirty="0"/>
              <a:t>I</a:t>
            </a:r>
            <a:r>
              <a:rPr lang="en-NZ" sz="4800" dirty="0" smtClean="0"/>
              <a:t>nterventions </a:t>
            </a:r>
            <a:r>
              <a:rPr lang="en-NZ" sz="4800" dirty="0"/>
              <a:t>to </a:t>
            </a:r>
            <a:r>
              <a:rPr lang="en-NZ" sz="4800" dirty="0" smtClean="0"/>
              <a:t>Correct </a:t>
            </a:r>
            <a:r>
              <a:rPr lang="en-NZ" sz="4800" dirty="0"/>
              <a:t>M</a:t>
            </a:r>
            <a:r>
              <a:rPr lang="en-NZ" sz="4800" dirty="0" smtClean="0"/>
              <a:t>arket </a:t>
            </a:r>
            <a:r>
              <a:rPr lang="en-NZ" sz="4800" dirty="0"/>
              <a:t>F</a:t>
            </a:r>
            <a:r>
              <a:rPr lang="en-NZ" sz="4800" dirty="0" smtClean="0"/>
              <a:t>ailures</a:t>
            </a:r>
          </a:p>
        </p:txBody>
      </p:sp>
    </p:spTree>
    <p:extLst>
      <p:ext uri="{BB962C8B-B14F-4D97-AF65-F5344CB8AC3E}">
        <p14:creationId xmlns:p14="http://schemas.microsoft.com/office/powerpoint/2010/main" val="1963634650"/>
      </p:ext>
    </p:extLst>
  </p:cSld>
  <p:clrMapOvr>
    <a:masterClrMapping/>
  </p:clrMapOvr>
  <p:transition spd="slow">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Social Cost and Benefits </a:t>
            </a:r>
            <a:endParaRPr lang="en-NZ" b="1" dirty="0"/>
          </a:p>
        </p:txBody>
      </p:sp>
      <p:sp>
        <p:nvSpPr>
          <p:cNvPr id="3" name="Content Placeholder 2"/>
          <p:cNvSpPr>
            <a:spLocks noGrp="1"/>
          </p:cNvSpPr>
          <p:nvPr>
            <p:ph idx="1"/>
          </p:nvPr>
        </p:nvSpPr>
        <p:spPr/>
        <p:txBody>
          <a:bodyPr/>
          <a:lstStyle/>
          <a:p>
            <a:r>
              <a:rPr lang="en-GB" sz="2800" b="1" u="sng" dirty="0"/>
              <a:t>Social Cost</a:t>
            </a:r>
            <a:r>
              <a:rPr lang="en-GB" sz="2800" dirty="0"/>
              <a:t>  </a:t>
            </a:r>
            <a:r>
              <a:rPr lang="en-GB" sz="2800" dirty="0" smtClean="0"/>
              <a:t>-</a:t>
            </a:r>
            <a:r>
              <a:rPr lang="en-GB" sz="2800" b="1" dirty="0"/>
              <a:t> </a:t>
            </a:r>
            <a:r>
              <a:rPr lang="en-GB" sz="2800" dirty="0" smtClean="0"/>
              <a:t>Cost  </a:t>
            </a:r>
            <a:r>
              <a:rPr lang="en-GB" sz="2800" dirty="0"/>
              <a:t>to society due to </a:t>
            </a:r>
            <a:r>
              <a:rPr lang="en-GB" sz="2800" dirty="0" smtClean="0"/>
              <a:t>a                      negative  externality</a:t>
            </a:r>
            <a:r>
              <a:rPr lang="en-GB" sz="2800" dirty="0"/>
              <a:t>.</a:t>
            </a:r>
            <a:endParaRPr lang="en-NZ" sz="2800" dirty="0"/>
          </a:p>
          <a:p>
            <a:pPr marL="0" indent="354013">
              <a:buNone/>
            </a:pPr>
            <a:r>
              <a:rPr lang="en-GB" sz="2800" dirty="0"/>
              <a:t>[also called </a:t>
            </a:r>
            <a:r>
              <a:rPr lang="en-GB" sz="2800" b="1" dirty="0" err="1"/>
              <a:t>Spillover</a:t>
            </a:r>
            <a:r>
              <a:rPr lang="en-GB" sz="2800" b="1" dirty="0"/>
              <a:t> Cost</a:t>
            </a:r>
            <a:r>
              <a:rPr lang="en-GB" sz="2800" dirty="0" smtClean="0"/>
              <a:t>]</a:t>
            </a:r>
          </a:p>
          <a:p>
            <a:pPr marL="0" indent="354013">
              <a:buNone/>
            </a:pPr>
            <a:endParaRPr lang="en-NZ" sz="2800" dirty="0"/>
          </a:p>
          <a:p>
            <a:pPr marL="2149475" indent="-355600"/>
            <a:r>
              <a:rPr lang="en-GB" sz="2800" b="1" u="sng" dirty="0"/>
              <a:t>Social Benefit</a:t>
            </a:r>
            <a:r>
              <a:rPr lang="en-GB" sz="2800" dirty="0"/>
              <a:t>  </a:t>
            </a:r>
            <a:r>
              <a:rPr lang="en-GB" sz="2800" dirty="0" smtClean="0"/>
              <a:t>-</a:t>
            </a:r>
            <a:r>
              <a:rPr lang="en-GB" sz="2800" b="1" dirty="0"/>
              <a:t> </a:t>
            </a:r>
            <a:r>
              <a:rPr lang="en-GB" sz="2800" dirty="0" smtClean="0"/>
              <a:t>benefit </a:t>
            </a:r>
            <a:r>
              <a:rPr lang="en-GB" sz="2800" dirty="0"/>
              <a:t>to society due to </a:t>
            </a:r>
            <a:r>
              <a:rPr lang="en-GB" sz="2800" dirty="0" smtClean="0"/>
              <a:t>a positive externality</a:t>
            </a:r>
            <a:r>
              <a:rPr lang="en-GB" sz="2800" dirty="0"/>
              <a:t>.</a:t>
            </a:r>
            <a:endParaRPr lang="en-NZ" sz="2800" dirty="0"/>
          </a:p>
          <a:p>
            <a:pPr marL="0" indent="354013">
              <a:buNone/>
            </a:pPr>
            <a:r>
              <a:rPr lang="en-GB" sz="2800" dirty="0" smtClean="0"/>
              <a:t>                          [</a:t>
            </a:r>
            <a:r>
              <a:rPr lang="en-GB" sz="2800" dirty="0"/>
              <a:t>also called </a:t>
            </a:r>
            <a:r>
              <a:rPr lang="en-GB" sz="2800" b="1" dirty="0" err="1"/>
              <a:t>Spillover</a:t>
            </a:r>
            <a:r>
              <a:rPr lang="en-GB" sz="2800" b="1" dirty="0"/>
              <a:t> Benefit</a:t>
            </a:r>
            <a:r>
              <a:rPr lang="en-GB" sz="2800" dirty="0"/>
              <a:t>]</a:t>
            </a:r>
            <a:endParaRPr lang="en-NZ" sz="2800" dirty="0"/>
          </a:p>
          <a:p>
            <a:endParaRPr lang="en-NZ" sz="2800" dirty="0"/>
          </a:p>
        </p:txBody>
      </p:sp>
      <p:pic>
        <p:nvPicPr>
          <p:cNvPr id="1026" name="Picture 2" descr="C:\Users\djg\AppData\Local\Microsoft\Windows\Temporary Internet Files\Content.IE5\RBJ7S0TA\MC90044045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4910" y="3356992"/>
            <a:ext cx="1368425"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jg\AppData\Local\Microsoft\Windows\Temporary Internet Files\Content.IE5\4JA98FXW\MC9004404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1484784"/>
            <a:ext cx="1830629" cy="14849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225880"/>
      </p:ext>
    </p:extLst>
  </p:cSld>
  <p:clrMapOvr>
    <a:masterClrMapping/>
  </p:clrMapOvr>
  <p:transition spd="slow">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Externality Model</a:t>
            </a:r>
            <a:endParaRPr lang="en-NZ" b="1" dirty="0"/>
          </a:p>
        </p:txBody>
      </p:sp>
      <p:sp>
        <p:nvSpPr>
          <p:cNvPr id="3" name="Content Placeholder 2"/>
          <p:cNvSpPr>
            <a:spLocks noGrp="1"/>
          </p:cNvSpPr>
          <p:nvPr>
            <p:ph idx="1"/>
          </p:nvPr>
        </p:nvSpPr>
        <p:spPr>
          <a:xfrm>
            <a:off x="450462" y="1380575"/>
            <a:ext cx="8514025" cy="5000753"/>
          </a:xfrm>
        </p:spPr>
        <p:txBody>
          <a:bodyPr/>
          <a:lstStyle/>
          <a:p>
            <a:pPr marL="5108575" indent="0">
              <a:buNone/>
            </a:pPr>
            <a:r>
              <a:rPr lang="en-GB" b="1" dirty="0" smtClean="0"/>
              <a:t>MC </a:t>
            </a:r>
            <a:r>
              <a:rPr lang="en-GB" dirty="0" smtClean="0"/>
              <a:t>= </a:t>
            </a:r>
            <a:r>
              <a:rPr lang="en-GB" dirty="0"/>
              <a:t>M</a:t>
            </a:r>
            <a:r>
              <a:rPr lang="en-GB" dirty="0" smtClean="0"/>
              <a:t>arginal Cost  </a:t>
            </a:r>
          </a:p>
          <a:p>
            <a:pPr marL="5108575" indent="0">
              <a:buNone/>
            </a:pPr>
            <a:r>
              <a:rPr lang="en-GB" dirty="0" smtClean="0"/>
              <a:t>          [= supply curve]</a:t>
            </a:r>
          </a:p>
          <a:p>
            <a:pPr marL="6011863" indent="-903288">
              <a:buNone/>
            </a:pPr>
            <a:r>
              <a:rPr lang="en-GB" b="1" dirty="0"/>
              <a:t>S</a:t>
            </a:r>
            <a:r>
              <a:rPr lang="en-GB" b="1" dirty="0" smtClean="0"/>
              <a:t>MC </a:t>
            </a:r>
            <a:r>
              <a:rPr lang="en-GB" dirty="0" smtClean="0"/>
              <a:t>= Social Marginal Cost </a:t>
            </a:r>
          </a:p>
          <a:p>
            <a:pPr marL="5108575" indent="0">
              <a:buNone/>
            </a:pPr>
            <a:r>
              <a:rPr lang="en-GB" b="1" dirty="0" smtClean="0"/>
              <a:t>MB </a:t>
            </a:r>
            <a:r>
              <a:rPr lang="en-GB" dirty="0" smtClean="0"/>
              <a:t>=</a:t>
            </a:r>
            <a:r>
              <a:rPr lang="en-GB" b="1" dirty="0" smtClean="0"/>
              <a:t> </a:t>
            </a:r>
            <a:r>
              <a:rPr lang="en-GB" dirty="0" smtClean="0"/>
              <a:t>Marginal Benefit</a:t>
            </a:r>
          </a:p>
          <a:p>
            <a:pPr marL="5108575" indent="0">
              <a:buNone/>
            </a:pPr>
            <a:r>
              <a:rPr lang="en-GB" dirty="0"/>
              <a:t> </a:t>
            </a:r>
            <a:r>
              <a:rPr lang="en-GB" dirty="0" smtClean="0"/>
              <a:t>         [= demand curve]</a:t>
            </a:r>
          </a:p>
          <a:p>
            <a:pPr marL="5108575" indent="0">
              <a:buNone/>
            </a:pPr>
            <a:r>
              <a:rPr lang="en-GB" b="1" dirty="0"/>
              <a:t>S</a:t>
            </a:r>
            <a:r>
              <a:rPr lang="en-GB" b="1" dirty="0" smtClean="0"/>
              <a:t>MB </a:t>
            </a:r>
            <a:r>
              <a:rPr lang="en-GB" dirty="0" smtClean="0"/>
              <a:t>= Social Marginal</a:t>
            </a:r>
          </a:p>
          <a:p>
            <a:pPr marL="5108575" indent="0">
              <a:buNone/>
            </a:pPr>
            <a:r>
              <a:rPr lang="en-GB" dirty="0"/>
              <a:t> </a:t>
            </a:r>
            <a:r>
              <a:rPr lang="en-GB" dirty="0" smtClean="0"/>
              <a:t>            Benefit </a:t>
            </a:r>
          </a:p>
          <a:p>
            <a:pPr marL="5737225" indent="-628650">
              <a:buNone/>
            </a:pPr>
            <a:r>
              <a:rPr lang="en-US" b="1" dirty="0" err="1" smtClean="0"/>
              <a:t>P</a:t>
            </a:r>
            <a:r>
              <a:rPr lang="en-US" b="1" baseline="-25000" dirty="0" err="1" smtClean="0"/>
              <a:t>p</a:t>
            </a:r>
            <a:r>
              <a:rPr lang="en-US" dirty="0" smtClean="0"/>
              <a:t> </a:t>
            </a:r>
            <a:r>
              <a:rPr lang="en-US" dirty="0"/>
              <a:t>= </a:t>
            </a:r>
            <a:r>
              <a:rPr lang="en-US" dirty="0" smtClean="0"/>
              <a:t>private market price</a:t>
            </a:r>
          </a:p>
          <a:p>
            <a:pPr marL="5108575" indent="0">
              <a:buNone/>
            </a:pPr>
            <a:r>
              <a:rPr lang="en-US" b="1" dirty="0" err="1" smtClean="0"/>
              <a:t>Q</a:t>
            </a:r>
            <a:r>
              <a:rPr lang="en-US" b="1" baseline="-25000" dirty="0" err="1" smtClean="0"/>
              <a:t>p</a:t>
            </a:r>
            <a:r>
              <a:rPr lang="en-US" dirty="0" smtClean="0"/>
              <a:t> </a:t>
            </a:r>
            <a:r>
              <a:rPr lang="en-US" dirty="0"/>
              <a:t>= </a:t>
            </a:r>
            <a:r>
              <a:rPr lang="en-US" dirty="0" smtClean="0"/>
              <a:t>private market </a:t>
            </a:r>
          </a:p>
          <a:p>
            <a:pPr marL="5108575" indent="0">
              <a:spcBef>
                <a:spcPts val="0"/>
              </a:spcBef>
              <a:buNone/>
            </a:pPr>
            <a:r>
              <a:rPr lang="en-US" dirty="0"/>
              <a:t> </a:t>
            </a:r>
            <a:r>
              <a:rPr lang="en-US" dirty="0" smtClean="0"/>
              <a:t>        quantity</a:t>
            </a:r>
            <a:endParaRPr lang="en-NZ" dirty="0"/>
          </a:p>
          <a:p>
            <a:pPr marL="4572000" indent="0">
              <a:buNone/>
            </a:pPr>
            <a:r>
              <a:rPr lang="en-US" dirty="0"/>
              <a:t> </a:t>
            </a:r>
            <a:endParaRPr lang="en-NZ" dirty="0"/>
          </a:p>
          <a:p>
            <a:pPr marL="4572000" indent="0">
              <a:buNone/>
            </a:pPr>
            <a:r>
              <a:rPr lang="en-NZ" dirty="0" smtClean="0"/>
              <a:t>				</a:t>
            </a:r>
            <a:endParaRPr lang="en-NZ" dirty="0"/>
          </a:p>
        </p:txBody>
      </p:sp>
      <p:grpSp>
        <p:nvGrpSpPr>
          <p:cNvPr id="4" name="Group 5"/>
          <p:cNvGrpSpPr>
            <a:grpSpLocks noChangeAspect="1"/>
          </p:cNvGrpSpPr>
          <p:nvPr/>
        </p:nvGrpSpPr>
        <p:grpSpPr bwMode="auto">
          <a:xfrm>
            <a:off x="683764" y="1543384"/>
            <a:ext cx="4176648" cy="4434319"/>
            <a:chOff x="521" y="1202"/>
            <a:chExt cx="2004"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111" y="3196"/>
              <a:ext cx="145"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6" name="Rectangle 16"/>
            <p:cNvSpPr>
              <a:spLocks noChangeArrowheads="1"/>
            </p:cNvSpPr>
            <p:nvPr/>
          </p:nvSpPr>
          <p:spPr bwMode="auto">
            <a:xfrm>
              <a:off x="521" y="1202"/>
              <a:ext cx="384"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kumimoji="0" lang="en-US" sz="1500" b="0" i="0" u="none" strike="noStrike" cap="none" normalizeH="0" baseline="0" dirty="0" smtClean="0">
                  <a:ln>
                    <a:noFill/>
                  </a:ln>
                  <a:solidFill>
                    <a:srgbClr val="000000"/>
                  </a:solidFill>
                  <a:effectLst/>
                  <a:latin typeface="Arial" pitchFamily="34" charset="0"/>
                  <a:cs typeface="Arial" pitchFamily="34" charset="0"/>
                </a:rPr>
                <a:t>S</a:t>
              </a:r>
              <a:r>
                <a:rPr lang="en-US" sz="1500" dirty="0" smtClean="0">
                  <a:solidFill>
                    <a:srgbClr val="000000"/>
                  </a:solidFill>
                  <a:latin typeface="Arial" pitchFamily="34" charset="0"/>
                  <a:cs typeface="Arial" pitchFamily="34" charset="0"/>
                </a:rPr>
                <a:t>M</a:t>
              </a:r>
              <a:r>
                <a:rPr kumimoji="0" lang="en-US" sz="1500" b="0" i="0" u="none" strike="noStrike" cap="none" normalizeH="0" baseline="0" dirty="0" smtClean="0">
                  <a:ln>
                    <a:noFill/>
                  </a:ln>
                  <a:solidFill>
                    <a:srgbClr val="000000"/>
                  </a:solidFill>
                  <a:effectLst/>
                  <a:latin typeface="Arial" pitchFamily="34" charset="0"/>
                  <a:cs typeface="Arial" pitchFamily="34" charset="0"/>
                </a:rPr>
                <a:t>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17"/>
            <p:cNvSpPr>
              <a:spLocks noChangeArrowheads="1"/>
            </p:cNvSpPr>
            <p:nvPr/>
          </p:nvSpPr>
          <p:spPr bwMode="auto">
            <a:xfrm>
              <a:off x="526" y="1822"/>
              <a:ext cx="244"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500" dirty="0">
                <a:solidFill>
                  <a:srgbClr val="0000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8"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2"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5"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6"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7" name="Rectangle 27"/>
            <p:cNvSpPr>
              <a:spLocks noChangeArrowheads="1"/>
            </p:cNvSpPr>
            <p:nvPr/>
          </p:nvSpPr>
          <p:spPr bwMode="auto">
            <a:xfrm>
              <a:off x="2051" y="2822"/>
              <a:ext cx="474" cy="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0" name="Rectangle 30"/>
            <p:cNvSpPr>
              <a:spLocks noChangeArrowheads="1"/>
            </p:cNvSpPr>
            <p:nvPr/>
          </p:nvSpPr>
          <p:spPr bwMode="auto">
            <a:xfrm>
              <a:off x="2017" y="1496"/>
              <a:ext cx="484" cy="129"/>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MC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 name="Rectangle 32"/>
            <p:cNvSpPr>
              <a:spLocks noChangeArrowheads="1"/>
            </p:cNvSpPr>
            <p:nvPr/>
          </p:nvSpPr>
          <p:spPr bwMode="auto">
            <a:xfrm>
              <a:off x="1521" y="2845"/>
              <a:ext cx="335" cy="3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4"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6"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7"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Tree>
    <p:extLst>
      <p:ext uri="{BB962C8B-B14F-4D97-AF65-F5344CB8AC3E}">
        <p14:creationId xmlns:p14="http://schemas.microsoft.com/office/powerpoint/2010/main" val="424099271"/>
      </p:ext>
    </p:extLst>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What is MC, </a:t>
            </a:r>
            <a:r>
              <a:rPr lang="en-NZ" sz="4000" b="1" dirty="0"/>
              <a:t>S</a:t>
            </a:r>
            <a:r>
              <a:rPr lang="en-NZ" sz="4000" b="1" dirty="0" smtClean="0"/>
              <a:t>MC?</a:t>
            </a:r>
            <a:endParaRPr lang="en-NZ" sz="4000" b="1" dirty="0"/>
          </a:p>
        </p:txBody>
      </p:sp>
      <p:sp>
        <p:nvSpPr>
          <p:cNvPr id="3" name="Content Placeholder 2"/>
          <p:cNvSpPr>
            <a:spLocks noGrp="1"/>
          </p:cNvSpPr>
          <p:nvPr>
            <p:ph idx="1"/>
          </p:nvPr>
        </p:nvSpPr>
        <p:spPr>
          <a:xfrm>
            <a:off x="323528" y="1340768"/>
            <a:ext cx="8568952" cy="4608512"/>
          </a:xfrm>
        </p:spPr>
        <p:txBody>
          <a:bodyPr/>
          <a:lstStyle/>
          <a:p>
            <a:r>
              <a:rPr lang="en-GB" sz="3200" b="1" dirty="0" smtClean="0"/>
              <a:t>Marginal Costs [MC] </a:t>
            </a:r>
            <a:r>
              <a:rPr lang="en-GB" sz="3200" dirty="0" smtClean="0"/>
              <a:t>– the firms’ extra </a:t>
            </a:r>
            <a:r>
              <a:rPr lang="en-GB" sz="3200" dirty="0"/>
              <a:t>cost of producing an extra good </a:t>
            </a:r>
            <a:r>
              <a:rPr lang="en-GB" sz="3200" dirty="0" smtClean="0"/>
              <a:t>unit.</a:t>
            </a:r>
            <a:endParaRPr lang="en-NZ" sz="3200" dirty="0"/>
          </a:p>
          <a:p>
            <a:r>
              <a:rPr lang="en-GB" sz="3200" b="1" dirty="0"/>
              <a:t>Social </a:t>
            </a:r>
            <a:r>
              <a:rPr lang="en-GB" sz="3200" b="1" dirty="0" smtClean="0"/>
              <a:t>Marginal Cost [</a:t>
            </a:r>
            <a:r>
              <a:rPr lang="en-GB" sz="3200" b="1" dirty="0"/>
              <a:t>S</a:t>
            </a:r>
            <a:r>
              <a:rPr lang="en-GB" sz="3200" b="1" dirty="0" smtClean="0"/>
              <a:t>MC]</a:t>
            </a:r>
            <a:r>
              <a:rPr lang="en-GB" sz="3200" dirty="0" smtClean="0"/>
              <a:t> – represents the firms marginal cost PLUS the </a:t>
            </a:r>
            <a:r>
              <a:rPr lang="en-GB" sz="3200" dirty="0" err="1"/>
              <a:t>spillover</a:t>
            </a:r>
            <a:r>
              <a:rPr lang="en-GB" sz="3200" dirty="0"/>
              <a:t>/social </a:t>
            </a:r>
            <a:r>
              <a:rPr lang="en-GB" sz="3200" dirty="0" smtClean="0"/>
              <a:t>costs [or benefits] to society from producing that good. </a:t>
            </a:r>
            <a:endParaRPr lang="en-NZ" sz="3200" dirty="0"/>
          </a:p>
          <a:p>
            <a:endParaRPr lang="en-NZ" sz="3200" dirty="0"/>
          </a:p>
        </p:txBody>
      </p:sp>
      <p:pic>
        <p:nvPicPr>
          <p:cNvPr id="5" name="Picture 4" descr="http://api.ning.com/files/UsDdRAENeC5am-xznXtgA6vtvFeglXSNm1rsoxe8DwzbFtum1JGZSJ-qYzMaaOANFwcc1uS8K5BxjScjkbAFA3EoAXplnF-0/factory.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005064"/>
            <a:ext cx="4410050" cy="2422406"/>
          </a:xfrm>
          <a:prstGeom prst="rect">
            <a:avLst/>
          </a:prstGeom>
          <a:noFill/>
          <a:ln>
            <a:noFill/>
          </a:ln>
        </p:spPr>
      </p:pic>
    </p:spTree>
    <p:extLst>
      <p:ext uri="{BB962C8B-B14F-4D97-AF65-F5344CB8AC3E}">
        <p14:creationId xmlns:p14="http://schemas.microsoft.com/office/powerpoint/2010/main" val="1934617043"/>
      </p:ext>
    </p:extLst>
  </p:cSld>
  <p:clrMapOvr>
    <a:masterClrMapping/>
  </p:clrMapOvr>
  <p:transition spd="slow">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What is MB, </a:t>
            </a:r>
            <a:r>
              <a:rPr lang="en-NZ" sz="4000" b="1" dirty="0"/>
              <a:t>S</a:t>
            </a:r>
            <a:r>
              <a:rPr lang="en-NZ" sz="4000" b="1" dirty="0" smtClean="0"/>
              <a:t>MB?</a:t>
            </a:r>
            <a:endParaRPr lang="en-NZ" sz="4000" b="1" dirty="0"/>
          </a:p>
        </p:txBody>
      </p:sp>
      <p:sp>
        <p:nvSpPr>
          <p:cNvPr id="3" name="Content Placeholder 2"/>
          <p:cNvSpPr>
            <a:spLocks noGrp="1"/>
          </p:cNvSpPr>
          <p:nvPr>
            <p:ph idx="1"/>
          </p:nvPr>
        </p:nvSpPr>
        <p:spPr>
          <a:xfrm>
            <a:off x="323528" y="1340768"/>
            <a:ext cx="8568952" cy="4608512"/>
          </a:xfrm>
        </p:spPr>
        <p:txBody>
          <a:bodyPr/>
          <a:lstStyle/>
          <a:p>
            <a:r>
              <a:rPr lang="en-GB" sz="3200" b="1" dirty="0" smtClean="0"/>
              <a:t>Marginal </a:t>
            </a:r>
            <a:r>
              <a:rPr lang="en-GB" sz="3200" b="1" dirty="0"/>
              <a:t>Benefit </a:t>
            </a:r>
            <a:r>
              <a:rPr lang="en-GB" sz="3200" b="1" dirty="0" smtClean="0"/>
              <a:t>[MB]</a:t>
            </a:r>
            <a:r>
              <a:rPr lang="en-GB" sz="3200" dirty="0" smtClean="0"/>
              <a:t> </a:t>
            </a:r>
            <a:r>
              <a:rPr lang="en-GB" sz="3200" dirty="0"/>
              <a:t>- </a:t>
            </a:r>
            <a:r>
              <a:rPr lang="en-GB" sz="3200" dirty="0" smtClean="0"/>
              <a:t>extra </a:t>
            </a:r>
            <a:r>
              <a:rPr lang="en-GB" sz="3200" dirty="0"/>
              <a:t>benefit gained by the consumer from the consumption of extra units of a good.</a:t>
            </a:r>
            <a:endParaRPr lang="en-NZ" sz="3200" dirty="0"/>
          </a:p>
          <a:p>
            <a:r>
              <a:rPr lang="en-GB" sz="3200" b="1" dirty="0" smtClean="0"/>
              <a:t>Social Marginal Benefit [</a:t>
            </a:r>
            <a:r>
              <a:rPr lang="en-GB" sz="3200" b="1" dirty="0"/>
              <a:t>S</a:t>
            </a:r>
            <a:r>
              <a:rPr lang="en-GB" sz="3200" b="1" dirty="0" smtClean="0"/>
              <a:t>MB]</a:t>
            </a:r>
            <a:r>
              <a:rPr lang="en-GB" sz="3200" dirty="0" smtClean="0"/>
              <a:t>– represents the consumers marginal benefit PLUS </a:t>
            </a:r>
            <a:r>
              <a:rPr lang="en-GB" sz="3200" dirty="0"/>
              <a:t>the </a:t>
            </a:r>
            <a:r>
              <a:rPr lang="en-GB" sz="3200" dirty="0" err="1"/>
              <a:t>spillover</a:t>
            </a:r>
            <a:r>
              <a:rPr lang="en-GB" sz="3200" dirty="0"/>
              <a:t> </a:t>
            </a:r>
            <a:r>
              <a:rPr lang="en-GB" sz="3200" dirty="0" smtClean="0"/>
              <a:t>benefits [or costs] </a:t>
            </a:r>
            <a:r>
              <a:rPr lang="en-GB" sz="3200" dirty="0"/>
              <a:t>to </a:t>
            </a:r>
            <a:r>
              <a:rPr lang="en-GB" sz="3200" dirty="0" smtClean="0"/>
              <a:t>society of consuming the good</a:t>
            </a:r>
            <a:r>
              <a:rPr lang="en-US" sz="3200" dirty="0" smtClean="0"/>
              <a:t>.</a:t>
            </a:r>
            <a:endParaRPr lang="en-NZ" sz="3200" dirty="0"/>
          </a:p>
          <a:p>
            <a:pPr marL="0" indent="0">
              <a:buNone/>
            </a:pPr>
            <a:r>
              <a:rPr lang="en-GB" sz="3200" dirty="0" smtClean="0"/>
              <a:t> </a:t>
            </a:r>
            <a:endParaRPr lang="en-NZ" sz="3200" dirty="0"/>
          </a:p>
          <a:p>
            <a:pPr marL="0" indent="0">
              <a:buNone/>
            </a:pPr>
            <a:endParaRPr lang="en-NZ" sz="3200" dirty="0"/>
          </a:p>
          <a:p>
            <a:endParaRPr lang="en-NZ" sz="3200" dirty="0"/>
          </a:p>
        </p:txBody>
      </p:sp>
      <p:pic>
        <p:nvPicPr>
          <p:cNvPr id="4" name="Picture 3" descr="http://static4.depositphotos.com/1000434/299/i/950/depositphotos_2996983-Consumer-with-shopping-cart-and-gifts.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4509120"/>
            <a:ext cx="4176464" cy="2091323"/>
          </a:xfrm>
          <a:prstGeom prst="rect">
            <a:avLst/>
          </a:prstGeom>
          <a:noFill/>
          <a:ln>
            <a:noFill/>
          </a:ln>
        </p:spPr>
      </p:pic>
    </p:spTree>
    <p:extLst>
      <p:ext uri="{BB962C8B-B14F-4D97-AF65-F5344CB8AC3E}">
        <p14:creationId xmlns:p14="http://schemas.microsoft.com/office/powerpoint/2010/main" val="1097334296"/>
      </p:ext>
    </p:extLst>
  </p:cSld>
  <p:clrMapOvr>
    <a:masterClrMapping/>
  </p:clrMapOvr>
  <p:transition spd="slow">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864096"/>
          </a:xfrm>
        </p:spPr>
        <p:txBody>
          <a:bodyPr/>
          <a:lstStyle/>
          <a:p>
            <a:pPr algn="ctr"/>
            <a:r>
              <a:rPr lang="en-NZ" sz="3600" b="1" dirty="0" smtClean="0"/>
              <a:t>Negative Externalities </a:t>
            </a:r>
            <a:r>
              <a:rPr lang="en-NZ" sz="3600" b="1" smtClean="0"/>
              <a:t>of Production </a:t>
            </a:r>
            <a:endParaRPr lang="en-NZ" sz="3600" b="1" dirty="0"/>
          </a:p>
        </p:txBody>
      </p:sp>
      <p:sp>
        <p:nvSpPr>
          <p:cNvPr id="3" name="Content Placeholder 2"/>
          <p:cNvSpPr>
            <a:spLocks noGrp="1"/>
          </p:cNvSpPr>
          <p:nvPr>
            <p:ph idx="1"/>
          </p:nvPr>
        </p:nvSpPr>
        <p:spPr>
          <a:xfrm>
            <a:off x="467544" y="1268760"/>
            <a:ext cx="8424936" cy="5328592"/>
          </a:xfrm>
        </p:spPr>
        <p:txBody>
          <a:bodyPr/>
          <a:lstStyle/>
          <a:p>
            <a:r>
              <a:rPr lang="en-GB" sz="2800" dirty="0" smtClean="0"/>
              <a:t>Cost </a:t>
            </a:r>
            <a:r>
              <a:rPr lang="en-GB" sz="2800" dirty="0"/>
              <a:t>to society of producing the good is </a:t>
            </a:r>
            <a:r>
              <a:rPr lang="en-GB" sz="2800" u="sng" dirty="0"/>
              <a:t>higher</a:t>
            </a:r>
            <a:r>
              <a:rPr lang="en-GB" sz="2800" dirty="0"/>
              <a:t> than </a:t>
            </a:r>
            <a:r>
              <a:rPr lang="en-GB" sz="2800" dirty="0" smtClean="0"/>
              <a:t>the cost </a:t>
            </a:r>
            <a:r>
              <a:rPr lang="en-GB" sz="2800" dirty="0"/>
              <a:t>to individual firms </a:t>
            </a:r>
            <a:r>
              <a:rPr lang="en-GB" sz="2800" dirty="0" smtClean="0"/>
              <a:t>                                                  e.g</a:t>
            </a:r>
            <a:r>
              <a:rPr lang="en-GB" sz="2800" dirty="0"/>
              <a:t>. pollution.  </a:t>
            </a:r>
          </a:p>
          <a:p>
            <a:r>
              <a:rPr lang="en-GB" sz="2800" dirty="0" smtClean="0"/>
              <a:t>producing this good results in </a:t>
            </a:r>
            <a:r>
              <a:rPr lang="en-GB" sz="2800" u="sng" dirty="0" err="1" smtClean="0"/>
              <a:t>spillover</a:t>
            </a:r>
            <a:r>
              <a:rPr lang="en-GB" sz="2800" u="sng" dirty="0" smtClean="0"/>
              <a:t> costs</a:t>
            </a:r>
            <a:r>
              <a:rPr lang="en-GB" sz="2800" dirty="0" smtClean="0"/>
              <a:t> to society.</a:t>
            </a:r>
          </a:p>
          <a:p>
            <a:pPr marL="0" indent="354013">
              <a:buNone/>
            </a:pPr>
            <a:endParaRPr lang="en-GB" sz="2800" dirty="0" smtClean="0"/>
          </a:p>
          <a:p>
            <a:r>
              <a:rPr lang="en-GB" sz="2800" dirty="0" smtClean="0"/>
              <a:t>In this case </a:t>
            </a:r>
            <a:r>
              <a:rPr lang="en-GB" sz="3200" b="1" dirty="0"/>
              <a:t>S</a:t>
            </a:r>
            <a:r>
              <a:rPr lang="en-GB" sz="3200" b="1" dirty="0" smtClean="0"/>
              <a:t>MC </a:t>
            </a:r>
            <a:r>
              <a:rPr lang="en-GB" sz="3200" b="1" dirty="0"/>
              <a:t>&gt; MC </a:t>
            </a:r>
            <a:r>
              <a:rPr lang="en-GB" sz="3200" b="1" dirty="0" smtClean="0"/>
              <a:t>  </a:t>
            </a:r>
            <a:endParaRPr lang="en-GB" sz="2800" b="1" dirty="0" smtClean="0"/>
          </a:p>
          <a:p>
            <a:pPr marL="354013" indent="0">
              <a:buNone/>
            </a:pPr>
            <a:r>
              <a:rPr lang="en-GB" sz="2800" i="1" dirty="0" smtClean="0"/>
              <a:t>[the </a:t>
            </a:r>
            <a:r>
              <a:rPr lang="en-GB" sz="2800" i="1" dirty="0"/>
              <a:t>Social </a:t>
            </a:r>
            <a:r>
              <a:rPr lang="en-GB" sz="2800" i="1" dirty="0" smtClean="0"/>
              <a:t>Marginal Cost is greater than the Marginal Cost</a:t>
            </a:r>
            <a:r>
              <a:rPr lang="en-GB" sz="2800" dirty="0" smtClean="0"/>
              <a:t>]</a:t>
            </a:r>
          </a:p>
          <a:p>
            <a:endParaRPr lang="en-GB" sz="2800" b="1" u="sng" dirty="0"/>
          </a:p>
          <a:p>
            <a:endParaRPr lang="en-GB" sz="400" b="1" u="sng" dirty="0" smtClean="0"/>
          </a:p>
        </p:txBody>
      </p:sp>
    </p:spTree>
    <p:extLst>
      <p:ext uri="{BB962C8B-B14F-4D97-AF65-F5344CB8AC3E}">
        <p14:creationId xmlns:p14="http://schemas.microsoft.com/office/powerpoint/2010/main" val="1183659247"/>
      </p:ext>
    </p:extLst>
  </p:cSld>
  <p:clrMapOvr>
    <a:masterClrMapping/>
  </p:clrMapOvr>
  <p:transition spd="slow">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a:t>Negative </a:t>
            </a:r>
            <a:r>
              <a:rPr lang="en-NZ" b="1" dirty="0" smtClean="0"/>
              <a:t>Externalities </a:t>
            </a:r>
            <a:r>
              <a:rPr lang="en-NZ" b="1" smtClean="0"/>
              <a:t>of Production - </a:t>
            </a:r>
            <a:r>
              <a:rPr lang="en-NZ" b="1" dirty="0" smtClean="0"/>
              <a:t>Model</a:t>
            </a:r>
            <a:endParaRPr lang="en-NZ" dirty="0"/>
          </a:p>
        </p:txBody>
      </p:sp>
      <p:sp>
        <p:nvSpPr>
          <p:cNvPr id="4" name="Content Placeholder 2"/>
          <p:cNvSpPr>
            <a:spLocks noGrp="1"/>
          </p:cNvSpPr>
          <p:nvPr>
            <p:ph idx="1"/>
          </p:nvPr>
        </p:nvSpPr>
        <p:spPr>
          <a:xfrm>
            <a:off x="457200" y="1412776"/>
            <a:ext cx="8229600" cy="4464496"/>
          </a:xfrm>
        </p:spPr>
        <p:txBody>
          <a:bodyPr/>
          <a:lstStyle/>
          <a:p>
            <a:pPr marL="4937125" indent="-273050"/>
            <a:r>
              <a:rPr lang="en-GB" dirty="0"/>
              <a:t>S</a:t>
            </a:r>
            <a:r>
              <a:rPr lang="en-GB" dirty="0" smtClean="0"/>
              <a:t>MC </a:t>
            </a:r>
            <a:r>
              <a:rPr lang="en-GB" dirty="0"/>
              <a:t>= </a:t>
            </a:r>
            <a:r>
              <a:rPr lang="en-GB" dirty="0" smtClean="0"/>
              <a:t>SMB </a:t>
            </a:r>
            <a:r>
              <a:rPr lang="en-GB" dirty="0"/>
              <a:t>is the </a:t>
            </a:r>
            <a:r>
              <a:rPr lang="en-GB" b="1" dirty="0"/>
              <a:t>socially desirable equilibrium</a:t>
            </a:r>
            <a:r>
              <a:rPr lang="en-GB" dirty="0"/>
              <a:t> </a:t>
            </a:r>
            <a:r>
              <a:rPr lang="en-GB" dirty="0" smtClean="0"/>
              <a:t>and is </a:t>
            </a:r>
            <a:r>
              <a:rPr lang="en-GB" b="1" dirty="0" err="1" smtClean="0"/>
              <a:t>allocatively</a:t>
            </a:r>
            <a:r>
              <a:rPr lang="en-GB" b="1" dirty="0" smtClean="0"/>
              <a:t> efficient </a:t>
            </a:r>
            <a:r>
              <a:rPr lang="en-GB" dirty="0" smtClean="0"/>
              <a:t>from society viewpoint</a:t>
            </a:r>
          </a:p>
          <a:p>
            <a:pPr marL="4664075" indent="0">
              <a:buNone/>
            </a:pPr>
            <a:r>
              <a:rPr lang="en-GB" dirty="0" smtClean="0"/>
              <a:t>Therefore from society’s viewpoint  </a:t>
            </a:r>
          </a:p>
          <a:p>
            <a:pPr marL="4937125" indent="-273050"/>
            <a:r>
              <a:rPr lang="en-US" dirty="0" smtClean="0"/>
              <a:t>Price should be </a:t>
            </a:r>
            <a:r>
              <a:rPr lang="en-US" b="1" dirty="0" smtClean="0"/>
              <a:t>P</a:t>
            </a:r>
            <a:r>
              <a:rPr lang="en-US" b="1" baseline="-25000" dirty="0" smtClean="0"/>
              <a:t>s</a:t>
            </a:r>
            <a:r>
              <a:rPr lang="en-US" dirty="0" smtClean="0"/>
              <a:t> [the social price]</a:t>
            </a:r>
            <a:endParaRPr lang="en-US" dirty="0"/>
          </a:p>
          <a:p>
            <a:pPr marL="4937125" indent="-273050"/>
            <a:r>
              <a:rPr lang="en-US" dirty="0" smtClean="0"/>
              <a:t>Quantity should be </a:t>
            </a:r>
            <a:r>
              <a:rPr lang="en-US" b="1" dirty="0" smtClean="0"/>
              <a:t>Q</a:t>
            </a:r>
            <a:r>
              <a:rPr lang="en-US" b="1" baseline="-25000" dirty="0" smtClean="0"/>
              <a:t>s</a:t>
            </a:r>
            <a:r>
              <a:rPr lang="en-US" dirty="0" smtClean="0"/>
              <a:t> [the social quantity]</a:t>
            </a:r>
            <a:endParaRPr lang="en-NZ" dirty="0"/>
          </a:p>
          <a:p>
            <a:pPr marL="4572000" indent="0">
              <a:buNone/>
            </a:pPr>
            <a:r>
              <a:rPr lang="en-US" dirty="0"/>
              <a:t> </a:t>
            </a:r>
            <a:endParaRPr lang="en-NZ" dirty="0"/>
          </a:p>
          <a:p>
            <a:pPr marL="4572000" indent="0">
              <a:buNone/>
            </a:pPr>
            <a:r>
              <a:rPr lang="en-NZ" dirty="0" smtClean="0"/>
              <a:t>				</a:t>
            </a:r>
            <a:endParaRPr lang="en-NZ" dirty="0"/>
          </a:p>
        </p:txBody>
      </p:sp>
      <p:grpSp>
        <p:nvGrpSpPr>
          <p:cNvPr id="5" name="Group 5"/>
          <p:cNvGrpSpPr>
            <a:grpSpLocks noChangeAspect="1"/>
          </p:cNvGrpSpPr>
          <p:nvPr/>
        </p:nvGrpSpPr>
        <p:grpSpPr bwMode="auto">
          <a:xfrm>
            <a:off x="683764" y="1543384"/>
            <a:ext cx="4176648" cy="4765936"/>
            <a:chOff x="521" y="1202"/>
            <a:chExt cx="2004"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074" y="3196"/>
              <a:ext cx="22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38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822"/>
              <a:ext cx="24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endParaRPr lang="en-US" sz="1500" b="1" baseline="-25000" dirty="0">
                <a:solidFill>
                  <a:srgbClr val="FF00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51" y="2822"/>
              <a:ext cx="47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2"/>
            <p:cNvSpPr>
              <a:spLocks noChangeArrowheads="1"/>
            </p:cNvSpPr>
            <p:nvPr/>
          </p:nvSpPr>
          <p:spPr bwMode="auto">
            <a:xfrm>
              <a:off x="1521" y="2845"/>
              <a:ext cx="335" cy="3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3"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4" name="Freeform 24"/>
          <p:cNvSpPr>
            <a:spLocks/>
          </p:cNvSpPr>
          <p:nvPr/>
        </p:nvSpPr>
        <p:spPr bwMode="auto">
          <a:xfrm>
            <a:off x="1279834" y="1768101"/>
            <a:ext cx="2146680" cy="2308971"/>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5" name="Rectangle 30"/>
          <p:cNvSpPr>
            <a:spLocks noChangeArrowheads="1"/>
          </p:cNvSpPr>
          <p:nvPr/>
        </p:nvSpPr>
        <p:spPr bwMode="auto">
          <a:xfrm>
            <a:off x="3559898" y="1636055"/>
            <a:ext cx="1008731"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b="1" i="0" u="none" strike="noStrike" cap="none" normalizeH="0" baseline="0" dirty="0" smtClean="0">
                <a:ln>
                  <a:noFill/>
                </a:ln>
                <a:solidFill>
                  <a:srgbClr val="FF0000"/>
                </a:solidFill>
                <a:effectLst/>
                <a:latin typeface="Arial" pitchFamily="34" charset="0"/>
                <a:cs typeface="Arial" pitchFamily="34" charset="0"/>
              </a:rPr>
              <a:t>SMC</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cxnSp>
        <p:nvCxnSpPr>
          <p:cNvPr id="39" name="Straight Connector 38"/>
          <p:cNvCxnSpPr/>
          <p:nvPr/>
        </p:nvCxnSpPr>
        <p:spPr>
          <a:xfrm>
            <a:off x="1282959" y="3140968"/>
            <a:ext cx="886486"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2169445" y="3140968"/>
            <a:ext cx="0" cy="2400643"/>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73231641"/>
      </p:ext>
    </p:extLst>
  </p:cSld>
  <p:clrMapOvr>
    <a:masterClrMapping/>
  </p:clrMapOvr>
  <p:transition spd="slow">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5"/>
          <p:cNvSpPr/>
          <p:nvPr/>
        </p:nvSpPr>
        <p:spPr>
          <a:xfrm>
            <a:off x="4673920" y="3813026"/>
            <a:ext cx="1265194" cy="1790568"/>
          </a:xfrm>
          <a:custGeom>
            <a:avLst/>
            <a:gdLst>
              <a:gd name="connsiteX0" fmla="*/ 0 w 1219474"/>
              <a:gd name="connsiteY0" fmla="*/ 0 h 498978"/>
              <a:gd name="connsiteX1" fmla="*/ 1219474 w 1219474"/>
              <a:gd name="connsiteY1" fmla="*/ 0 h 498978"/>
              <a:gd name="connsiteX2" fmla="*/ 1219474 w 1219474"/>
              <a:gd name="connsiteY2" fmla="*/ 498978 h 498978"/>
              <a:gd name="connsiteX3" fmla="*/ 0 w 1219474"/>
              <a:gd name="connsiteY3" fmla="*/ 498978 h 498978"/>
              <a:gd name="connsiteX4" fmla="*/ 0 w 1219474"/>
              <a:gd name="connsiteY4" fmla="*/ 0 h 498978"/>
              <a:gd name="connsiteX0" fmla="*/ 0 w 1265194"/>
              <a:gd name="connsiteY0" fmla="*/ 1154430 h 1653408"/>
              <a:gd name="connsiteX1" fmla="*/ 1265194 w 1265194"/>
              <a:gd name="connsiteY1" fmla="*/ 0 h 1653408"/>
              <a:gd name="connsiteX2" fmla="*/ 1219474 w 1265194"/>
              <a:gd name="connsiteY2" fmla="*/ 1653408 h 1653408"/>
              <a:gd name="connsiteX3" fmla="*/ 0 w 1265194"/>
              <a:gd name="connsiteY3" fmla="*/ 1653408 h 1653408"/>
              <a:gd name="connsiteX4" fmla="*/ 0 w 1265194"/>
              <a:gd name="connsiteY4" fmla="*/ 1154430 h 1653408"/>
              <a:gd name="connsiteX0" fmla="*/ 0 w 1265194"/>
              <a:gd name="connsiteY0" fmla="*/ 1154430 h 1653408"/>
              <a:gd name="connsiteX1" fmla="*/ 1265194 w 1265194"/>
              <a:gd name="connsiteY1" fmla="*/ 0 h 1653408"/>
              <a:gd name="connsiteX2" fmla="*/ 1242334 w 1265194"/>
              <a:gd name="connsiteY2" fmla="*/ 693288 h 1653408"/>
              <a:gd name="connsiteX3" fmla="*/ 0 w 1265194"/>
              <a:gd name="connsiteY3" fmla="*/ 1653408 h 1653408"/>
              <a:gd name="connsiteX4" fmla="*/ 0 w 1265194"/>
              <a:gd name="connsiteY4" fmla="*/ 1154430 h 1653408"/>
              <a:gd name="connsiteX0" fmla="*/ 0 w 1265194"/>
              <a:gd name="connsiteY0" fmla="*/ 1154430 h 1756278"/>
              <a:gd name="connsiteX1" fmla="*/ 1265194 w 1265194"/>
              <a:gd name="connsiteY1" fmla="*/ 0 h 1756278"/>
              <a:gd name="connsiteX2" fmla="*/ 1242334 w 1265194"/>
              <a:gd name="connsiteY2" fmla="*/ 693288 h 1756278"/>
              <a:gd name="connsiteX3" fmla="*/ 22860 w 1265194"/>
              <a:gd name="connsiteY3" fmla="*/ 1756278 h 1756278"/>
              <a:gd name="connsiteX4" fmla="*/ 0 w 1265194"/>
              <a:gd name="connsiteY4" fmla="*/ 1154430 h 1756278"/>
              <a:gd name="connsiteX0" fmla="*/ 0 w 1265194"/>
              <a:gd name="connsiteY0" fmla="*/ 1154430 h 1790568"/>
              <a:gd name="connsiteX1" fmla="*/ 1265194 w 1265194"/>
              <a:gd name="connsiteY1" fmla="*/ 0 h 1790568"/>
              <a:gd name="connsiteX2" fmla="*/ 1242334 w 1265194"/>
              <a:gd name="connsiteY2" fmla="*/ 693288 h 1790568"/>
              <a:gd name="connsiteX3" fmla="*/ 11430 w 1265194"/>
              <a:gd name="connsiteY3" fmla="*/ 1790568 h 1790568"/>
              <a:gd name="connsiteX4" fmla="*/ 0 w 1265194"/>
              <a:gd name="connsiteY4" fmla="*/ 1154430 h 17905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5194" h="1790568">
                <a:moveTo>
                  <a:pt x="0" y="1154430"/>
                </a:moveTo>
                <a:lnTo>
                  <a:pt x="1265194" y="0"/>
                </a:lnTo>
                <a:lnTo>
                  <a:pt x="1242334" y="693288"/>
                </a:lnTo>
                <a:lnTo>
                  <a:pt x="11430" y="1790568"/>
                </a:lnTo>
                <a:lnTo>
                  <a:pt x="0" y="115443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3" name="Content Placeholder 2"/>
          <p:cNvSpPr>
            <a:spLocks noGrp="1"/>
          </p:cNvSpPr>
          <p:nvPr>
            <p:ph idx="1"/>
          </p:nvPr>
        </p:nvSpPr>
        <p:spPr>
          <a:xfrm>
            <a:off x="467544" y="404664"/>
            <a:ext cx="8229600" cy="5995716"/>
          </a:xfrm>
        </p:spPr>
        <p:txBody>
          <a:bodyPr/>
          <a:lstStyle/>
          <a:p>
            <a:r>
              <a:rPr lang="en-GB" dirty="0" smtClean="0"/>
              <a:t>Without any Government intervention the market will continue to produce at </a:t>
            </a:r>
            <a:r>
              <a:rPr lang="en-GB" dirty="0" err="1" smtClean="0"/>
              <a:t>P</a:t>
            </a:r>
            <a:r>
              <a:rPr lang="en-GB" baseline="-25000" dirty="0" err="1" smtClean="0"/>
              <a:t>p</a:t>
            </a:r>
            <a:r>
              <a:rPr lang="en-GB" dirty="0" smtClean="0"/>
              <a:t> and </a:t>
            </a:r>
            <a:r>
              <a:rPr lang="en-GB" dirty="0" err="1" smtClean="0"/>
              <a:t>Q</a:t>
            </a:r>
            <a:r>
              <a:rPr lang="en-GB" baseline="-25000" dirty="0" err="1" smtClean="0"/>
              <a:t>p</a:t>
            </a:r>
            <a:r>
              <a:rPr lang="en-GB" dirty="0" smtClean="0"/>
              <a:t>  [where </a:t>
            </a:r>
            <a:r>
              <a:rPr lang="en-GB" dirty="0"/>
              <a:t>S</a:t>
            </a:r>
            <a:r>
              <a:rPr lang="en-GB" dirty="0" smtClean="0"/>
              <a:t>MB = MC]</a:t>
            </a:r>
          </a:p>
          <a:p>
            <a:r>
              <a:rPr lang="en-GB" dirty="0" smtClean="0"/>
              <a:t>Therefore the unregulated market will NOT be socially </a:t>
            </a:r>
            <a:r>
              <a:rPr lang="en-GB" dirty="0" err="1" smtClean="0"/>
              <a:t>allocatively</a:t>
            </a:r>
            <a:r>
              <a:rPr lang="en-GB" dirty="0" smtClean="0"/>
              <a:t> efficient as  </a:t>
            </a:r>
            <a:r>
              <a:rPr lang="en-GB" b="1" dirty="0"/>
              <a:t>S</a:t>
            </a:r>
            <a:r>
              <a:rPr lang="en-GB" b="1" dirty="0" smtClean="0"/>
              <a:t>MB ≠ </a:t>
            </a:r>
            <a:r>
              <a:rPr lang="en-GB" b="1" dirty="0"/>
              <a:t>S</a:t>
            </a:r>
            <a:r>
              <a:rPr lang="en-GB" b="1" dirty="0" smtClean="0"/>
              <a:t>MC</a:t>
            </a:r>
          </a:p>
          <a:p>
            <a:r>
              <a:rPr lang="en-GB" dirty="0" smtClean="0"/>
              <a:t>The market fails as the </a:t>
            </a:r>
            <a:r>
              <a:rPr lang="en-GB" dirty="0"/>
              <a:t>good is </a:t>
            </a:r>
            <a:r>
              <a:rPr lang="en-GB" b="1" dirty="0"/>
              <a:t>over-produced</a:t>
            </a:r>
            <a:r>
              <a:rPr lang="en-GB" dirty="0"/>
              <a:t> and </a:t>
            </a:r>
            <a:r>
              <a:rPr lang="en-GB" b="1" dirty="0"/>
              <a:t>under-priced </a:t>
            </a:r>
            <a:r>
              <a:rPr lang="en-GB" dirty="0"/>
              <a:t>[from society’s viewpoint too much is </a:t>
            </a:r>
            <a:r>
              <a:rPr lang="en-GB" dirty="0" smtClean="0"/>
              <a:t>produced and the </a:t>
            </a:r>
            <a:r>
              <a:rPr lang="en-GB" dirty="0"/>
              <a:t>price is too </a:t>
            </a:r>
            <a:r>
              <a:rPr lang="en-GB" dirty="0" smtClean="0"/>
              <a:t>low.]</a:t>
            </a:r>
          </a:p>
          <a:p>
            <a:pPr marL="0" indent="0">
              <a:buNone/>
            </a:pPr>
            <a:r>
              <a:rPr lang="en-GB" dirty="0" smtClean="0"/>
              <a:t> </a:t>
            </a:r>
            <a:endParaRPr lang="en-GB" dirty="0"/>
          </a:p>
          <a:p>
            <a:pPr>
              <a:spcBef>
                <a:spcPts val="0"/>
              </a:spcBef>
            </a:pPr>
            <a:r>
              <a:rPr lang="en-GB" dirty="0" smtClean="0"/>
              <a:t>The social cost will </a:t>
            </a:r>
          </a:p>
          <a:p>
            <a:pPr marL="0" indent="0">
              <a:spcBef>
                <a:spcPts val="0"/>
              </a:spcBef>
              <a:buNone/>
            </a:pPr>
            <a:r>
              <a:rPr lang="en-GB" dirty="0" smtClean="0"/>
              <a:t>     be as shown [blue shaded</a:t>
            </a:r>
          </a:p>
          <a:p>
            <a:pPr marL="0" indent="0">
              <a:spcBef>
                <a:spcPts val="0"/>
              </a:spcBef>
              <a:buNone/>
            </a:pPr>
            <a:r>
              <a:rPr lang="en-GB" dirty="0"/>
              <a:t> </a:t>
            </a:r>
            <a:r>
              <a:rPr lang="en-GB" dirty="0" smtClean="0"/>
              <a:t>    area including dotted </a:t>
            </a:r>
          </a:p>
          <a:p>
            <a:pPr marL="0" indent="0">
              <a:spcBef>
                <a:spcPts val="0"/>
              </a:spcBef>
              <a:buNone/>
            </a:pPr>
            <a:r>
              <a:rPr lang="en-GB" dirty="0"/>
              <a:t> </a:t>
            </a:r>
            <a:r>
              <a:rPr lang="en-GB" dirty="0" smtClean="0"/>
              <a:t>    area]</a:t>
            </a:r>
          </a:p>
          <a:p>
            <a:pPr marL="0" indent="0">
              <a:spcBef>
                <a:spcPts val="0"/>
              </a:spcBef>
              <a:buNone/>
            </a:pPr>
            <a:endParaRPr lang="en-GB" dirty="0"/>
          </a:p>
          <a:p>
            <a:pPr>
              <a:spcBef>
                <a:spcPts val="0"/>
              </a:spcBef>
            </a:pPr>
            <a:r>
              <a:rPr lang="en-GB" dirty="0" smtClean="0"/>
              <a:t>The social deadweight loss</a:t>
            </a:r>
          </a:p>
          <a:p>
            <a:pPr marL="0" indent="0">
              <a:spcBef>
                <a:spcPts val="0"/>
              </a:spcBef>
              <a:buNone/>
            </a:pPr>
            <a:r>
              <a:rPr lang="en-GB" dirty="0" smtClean="0"/>
              <a:t>     equals the dotted area</a:t>
            </a:r>
          </a:p>
          <a:p>
            <a:pPr marL="0" indent="0">
              <a:buNone/>
            </a:pPr>
            <a:endParaRPr lang="en-GB" dirty="0" smtClean="0">
              <a:solidFill>
                <a:srgbClr val="FF0000"/>
              </a:solidFill>
            </a:endParaRPr>
          </a:p>
          <a:p>
            <a:endParaRPr lang="en-GB" dirty="0" smtClean="0"/>
          </a:p>
          <a:p>
            <a:endParaRPr lang="en-GB" dirty="0"/>
          </a:p>
          <a:p>
            <a:endParaRPr lang="en-GB" dirty="0" smtClean="0"/>
          </a:p>
          <a:p>
            <a:endParaRPr lang="en-GB" dirty="0"/>
          </a:p>
          <a:p>
            <a:endParaRPr lang="en-GB" dirty="0"/>
          </a:p>
          <a:p>
            <a:endParaRPr lang="en-NZ" dirty="0"/>
          </a:p>
        </p:txBody>
      </p:sp>
      <p:grpSp>
        <p:nvGrpSpPr>
          <p:cNvPr id="4" name="Group 5"/>
          <p:cNvGrpSpPr>
            <a:grpSpLocks noChangeAspect="1"/>
          </p:cNvGrpSpPr>
          <p:nvPr/>
        </p:nvGrpSpPr>
        <p:grpSpPr bwMode="auto">
          <a:xfrm>
            <a:off x="4120512" y="2899372"/>
            <a:ext cx="4012208" cy="3697980"/>
            <a:chOff x="521" y="1202"/>
            <a:chExt cx="2030" cy="2328"/>
          </a:xfrm>
        </p:grpSpPr>
        <p:sp>
          <p:nvSpPr>
            <p:cNvPr id="5"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7"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Rectangle 10"/>
            <p:cNvSpPr>
              <a:spLocks noChangeArrowheads="1"/>
            </p:cNvSpPr>
            <p:nvPr/>
          </p:nvSpPr>
          <p:spPr bwMode="auto">
            <a:xfrm>
              <a:off x="1074" y="3196"/>
              <a:ext cx="22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6"/>
            <p:cNvSpPr>
              <a:spLocks noChangeArrowheads="1"/>
            </p:cNvSpPr>
            <p:nvPr/>
          </p:nvSpPr>
          <p:spPr bwMode="auto">
            <a:xfrm>
              <a:off x="521" y="1202"/>
              <a:ext cx="405"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Rectangle 17"/>
            <p:cNvSpPr>
              <a:spLocks noChangeArrowheads="1"/>
            </p:cNvSpPr>
            <p:nvPr/>
          </p:nvSpPr>
          <p:spPr bwMode="auto">
            <a:xfrm>
              <a:off x="526" y="1748"/>
              <a:ext cx="24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endParaRPr lang="en-US" sz="1500" b="1" baseline="-25000" dirty="0">
                <a:solidFill>
                  <a:srgbClr val="FF00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6"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9"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0"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4" name="Rectangle 27"/>
            <p:cNvSpPr>
              <a:spLocks noChangeArrowheads="1"/>
            </p:cNvSpPr>
            <p:nvPr/>
          </p:nvSpPr>
          <p:spPr bwMode="auto">
            <a:xfrm>
              <a:off x="2051" y="2822"/>
              <a:ext cx="50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7"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2"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3" name="Freeform 24"/>
          <p:cNvSpPr>
            <a:spLocks/>
          </p:cNvSpPr>
          <p:nvPr/>
        </p:nvSpPr>
        <p:spPr bwMode="auto">
          <a:xfrm>
            <a:off x="4656131" y="3195788"/>
            <a:ext cx="1934951" cy="1771668"/>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cxnSp>
        <p:nvCxnSpPr>
          <p:cNvPr id="37" name="Straight Connector 36"/>
          <p:cNvCxnSpPr/>
          <p:nvPr/>
        </p:nvCxnSpPr>
        <p:spPr>
          <a:xfrm flipH="1">
            <a:off x="4743096" y="4149080"/>
            <a:ext cx="788834"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5531930" y="4149080"/>
            <a:ext cx="0" cy="1847906"/>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45" name="Rectangle 30"/>
          <p:cNvSpPr>
            <a:spLocks noChangeArrowheads="1"/>
          </p:cNvSpPr>
          <p:nvPr/>
        </p:nvSpPr>
        <p:spPr bwMode="auto">
          <a:xfrm>
            <a:off x="6703741" y="2949567"/>
            <a:ext cx="956605"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600" b="1" dirty="0">
                <a:solidFill>
                  <a:srgbClr val="FF0000"/>
                </a:solidFill>
                <a:latin typeface="Arial" pitchFamily="34" charset="0"/>
                <a:cs typeface="Arial" pitchFamily="34" charset="0"/>
              </a:rPr>
              <a:t>S</a:t>
            </a:r>
            <a:r>
              <a:rPr kumimoji="0" lang="en-US" sz="1600" b="1" i="0" u="none" strike="noStrike" cap="none" normalizeH="0" baseline="0" dirty="0" smtClean="0">
                <a:ln>
                  <a:noFill/>
                </a:ln>
                <a:solidFill>
                  <a:srgbClr val="FF0000"/>
                </a:solidFill>
                <a:effectLst/>
                <a:latin typeface="Arial" pitchFamily="34" charset="0"/>
                <a:cs typeface="Arial" pitchFamily="34" charset="0"/>
              </a:rPr>
              <a:t>MC</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47" name="Isosceles Triangle 46"/>
          <p:cNvSpPr/>
          <p:nvPr/>
        </p:nvSpPr>
        <p:spPr>
          <a:xfrm rot="15830793">
            <a:off x="5448688" y="3996074"/>
            <a:ext cx="663634" cy="371079"/>
          </a:xfrm>
          <a:custGeom>
            <a:avLst/>
            <a:gdLst>
              <a:gd name="connsiteX0" fmla="*/ 0 w 282895"/>
              <a:gd name="connsiteY0" fmla="*/ 598857 h 598857"/>
              <a:gd name="connsiteX1" fmla="*/ 141448 w 282895"/>
              <a:gd name="connsiteY1" fmla="*/ 0 h 598857"/>
              <a:gd name="connsiteX2" fmla="*/ 282895 w 282895"/>
              <a:gd name="connsiteY2" fmla="*/ 598857 h 598857"/>
              <a:gd name="connsiteX3" fmla="*/ 0 w 282895"/>
              <a:gd name="connsiteY3" fmla="*/ 598857 h 598857"/>
              <a:gd name="connsiteX0" fmla="*/ 0 w 411239"/>
              <a:gd name="connsiteY0" fmla="*/ 598857 h 598857"/>
              <a:gd name="connsiteX1" fmla="*/ 141448 w 411239"/>
              <a:gd name="connsiteY1" fmla="*/ 0 h 598857"/>
              <a:gd name="connsiteX2" fmla="*/ 411239 w 411239"/>
              <a:gd name="connsiteY2" fmla="*/ 474739 h 598857"/>
              <a:gd name="connsiteX3" fmla="*/ 0 w 411239"/>
              <a:gd name="connsiteY3" fmla="*/ 598857 h 598857"/>
              <a:gd name="connsiteX0" fmla="*/ 0 w 697242"/>
              <a:gd name="connsiteY0" fmla="*/ 372586 h 474739"/>
              <a:gd name="connsiteX1" fmla="*/ 427451 w 697242"/>
              <a:gd name="connsiteY1" fmla="*/ 0 h 474739"/>
              <a:gd name="connsiteX2" fmla="*/ 697242 w 697242"/>
              <a:gd name="connsiteY2" fmla="*/ 474739 h 474739"/>
              <a:gd name="connsiteX3" fmla="*/ 0 w 697242"/>
              <a:gd name="connsiteY3" fmla="*/ 372586 h 474739"/>
              <a:gd name="connsiteX0" fmla="*/ 0 w 700918"/>
              <a:gd name="connsiteY0" fmla="*/ 372586 h 440647"/>
              <a:gd name="connsiteX1" fmla="*/ 427451 w 700918"/>
              <a:gd name="connsiteY1" fmla="*/ 0 h 440647"/>
              <a:gd name="connsiteX2" fmla="*/ 700918 w 700918"/>
              <a:gd name="connsiteY2" fmla="*/ 440647 h 440647"/>
              <a:gd name="connsiteX3" fmla="*/ 0 w 700918"/>
              <a:gd name="connsiteY3" fmla="*/ 372586 h 440647"/>
              <a:gd name="connsiteX0" fmla="*/ 0 w 693230"/>
              <a:gd name="connsiteY0" fmla="*/ 372586 h 405329"/>
              <a:gd name="connsiteX1" fmla="*/ 427451 w 693230"/>
              <a:gd name="connsiteY1" fmla="*/ 0 h 405329"/>
              <a:gd name="connsiteX2" fmla="*/ 693230 w 693230"/>
              <a:gd name="connsiteY2" fmla="*/ 405329 h 405329"/>
              <a:gd name="connsiteX3" fmla="*/ 0 w 693230"/>
              <a:gd name="connsiteY3" fmla="*/ 372586 h 405329"/>
              <a:gd name="connsiteX0" fmla="*/ 0 w 688330"/>
              <a:gd name="connsiteY0" fmla="*/ 372586 h 450785"/>
              <a:gd name="connsiteX1" fmla="*/ 427451 w 688330"/>
              <a:gd name="connsiteY1" fmla="*/ 0 h 450785"/>
              <a:gd name="connsiteX2" fmla="*/ 688330 w 688330"/>
              <a:gd name="connsiteY2" fmla="*/ 450785 h 450785"/>
              <a:gd name="connsiteX3" fmla="*/ 0 w 688330"/>
              <a:gd name="connsiteY3" fmla="*/ 372586 h 450785"/>
              <a:gd name="connsiteX0" fmla="*/ 0 w 673291"/>
              <a:gd name="connsiteY0" fmla="*/ 339719 h 450785"/>
              <a:gd name="connsiteX1" fmla="*/ 412412 w 673291"/>
              <a:gd name="connsiteY1" fmla="*/ 0 h 450785"/>
              <a:gd name="connsiteX2" fmla="*/ 673291 w 673291"/>
              <a:gd name="connsiteY2" fmla="*/ 450785 h 450785"/>
              <a:gd name="connsiteX3" fmla="*/ 0 w 673291"/>
              <a:gd name="connsiteY3" fmla="*/ 339719 h 450785"/>
              <a:gd name="connsiteX0" fmla="*/ 0 w 688331"/>
              <a:gd name="connsiteY0" fmla="*/ 339719 h 417918"/>
              <a:gd name="connsiteX1" fmla="*/ 412412 w 688331"/>
              <a:gd name="connsiteY1" fmla="*/ 0 h 417918"/>
              <a:gd name="connsiteX2" fmla="*/ 688331 w 688331"/>
              <a:gd name="connsiteY2" fmla="*/ 417918 h 417918"/>
              <a:gd name="connsiteX3" fmla="*/ 0 w 688331"/>
              <a:gd name="connsiteY3" fmla="*/ 339719 h 417918"/>
              <a:gd name="connsiteX0" fmla="*/ 0 w 688331"/>
              <a:gd name="connsiteY0" fmla="*/ 325514 h 403713"/>
              <a:gd name="connsiteX1" fmla="*/ 410880 w 688331"/>
              <a:gd name="connsiteY1" fmla="*/ 0 h 403713"/>
              <a:gd name="connsiteX2" fmla="*/ 688331 w 688331"/>
              <a:gd name="connsiteY2" fmla="*/ 403713 h 403713"/>
              <a:gd name="connsiteX3" fmla="*/ 0 w 688331"/>
              <a:gd name="connsiteY3" fmla="*/ 325514 h 403713"/>
              <a:gd name="connsiteX0" fmla="*/ 0 w 681554"/>
              <a:gd name="connsiteY0" fmla="*/ 307085 h 403713"/>
              <a:gd name="connsiteX1" fmla="*/ 404103 w 681554"/>
              <a:gd name="connsiteY1" fmla="*/ 0 h 403713"/>
              <a:gd name="connsiteX2" fmla="*/ 681554 w 681554"/>
              <a:gd name="connsiteY2" fmla="*/ 403713 h 403713"/>
              <a:gd name="connsiteX3" fmla="*/ 0 w 681554"/>
              <a:gd name="connsiteY3" fmla="*/ 307085 h 403713"/>
              <a:gd name="connsiteX0" fmla="*/ 0 w 678860"/>
              <a:gd name="connsiteY0" fmla="*/ 307085 h 384262"/>
              <a:gd name="connsiteX1" fmla="*/ 404103 w 678860"/>
              <a:gd name="connsiteY1" fmla="*/ 0 h 384262"/>
              <a:gd name="connsiteX2" fmla="*/ 678860 w 678860"/>
              <a:gd name="connsiteY2" fmla="*/ 384262 h 384262"/>
              <a:gd name="connsiteX3" fmla="*/ 0 w 678860"/>
              <a:gd name="connsiteY3" fmla="*/ 307085 h 384262"/>
              <a:gd name="connsiteX0" fmla="*/ 0 w 678860"/>
              <a:gd name="connsiteY0" fmla="*/ 293902 h 371079"/>
              <a:gd name="connsiteX1" fmla="*/ 393102 w 678860"/>
              <a:gd name="connsiteY1" fmla="*/ 0 h 371079"/>
              <a:gd name="connsiteX2" fmla="*/ 678860 w 678860"/>
              <a:gd name="connsiteY2" fmla="*/ 371079 h 371079"/>
              <a:gd name="connsiteX3" fmla="*/ 0 w 678860"/>
              <a:gd name="connsiteY3" fmla="*/ 293902 h 371079"/>
              <a:gd name="connsiteX0" fmla="*/ 0 w 663634"/>
              <a:gd name="connsiteY0" fmla="*/ 285964 h 371079"/>
              <a:gd name="connsiteX1" fmla="*/ 377876 w 663634"/>
              <a:gd name="connsiteY1" fmla="*/ 0 h 371079"/>
              <a:gd name="connsiteX2" fmla="*/ 663634 w 663634"/>
              <a:gd name="connsiteY2" fmla="*/ 371079 h 371079"/>
              <a:gd name="connsiteX3" fmla="*/ 0 w 663634"/>
              <a:gd name="connsiteY3" fmla="*/ 285964 h 371079"/>
            </a:gdLst>
            <a:ahLst/>
            <a:cxnLst>
              <a:cxn ang="0">
                <a:pos x="connsiteX0" y="connsiteY0"/>
              </a:cxn>
              <a:cxn ang="0">
                <a:pos x="connsiteX1" y="connsiteY1"/>
              </a:cxn>
              <a:cxn ang="0">
                <a:pos x="connsiteX2" y="connsiteY2"/>
              </a:cxn>
              <a:cxn ang="0">
                <a:pos x="connsiteX3" y="connsiteY3"/>
              </a:cxn>
            </a:cxnLst>
            <a:rect l="l" t="t" r="r" b="b"/>
            <a:pathLst>
              <a:path w="663634" h="371079">
                <a:moveTo>
                  <a:pt x="0" y="285964"/>
                </a:moveTo>
                <a:lnTo>
                  <a:pt x="377876" y="0"/>
                </a:lnTo>
                <a:lnTo>
                  <a:pt x="663634" y="371079"/>
                </a:lnTo>
                <a:lnTo>
                  <a:pt x="0" y="285964"/>
                </a:lnTo>
                <a:close/>
              </a:path>
            </a:pathLst>
          </a:custGeom>
          <a:pattFill prst="pct10">
            <a:fgClr>
              <a:schemeClr val="tx1"/>
            </a:fgClr>
            <a:bgClr>
              <a:schemeClr val="accent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66409064"/>
      </p:ext>
    </p:extLst>
  </p:cSld>
  <p:clrMapOvr>
    <a:masterClrMapping/>
  </p:clrMapOvr>
  <p:transition spd="slow">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ketchup.google.com/3dwarehouse/download?mid=b4b144ec6e53aa7e725a8b59908d74ba&amp;rtyp=lt&amp;ctyp=other&amp;ts=12924682750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4249" y="188640"/>
            <a:ext cx="2304256" cy="1656184"/>
          </a:xfrm>
          <a:prstGeom prst="rect">
            <a:avLst/>
          </a:prstGeom>
          <a:noFill/>
          <a:ln>
            <a:noFill/>
          </a:ln>
        </p:spPr>
      </p:pic>
      <p:sp>
        <p:nvSpPr>
          <p:cNvPr id="2" name="Title 1"/>
          <p:cNvSpPr>
            <a:spLocks noGrp="1"/>
          </p:cNvSpPr>
          <p:nvPr>
            <p:ph type="title"/>
          </p:nvPr>
        </p:nvSpPr>
        <p:spPr/>
        <p:txBody>
          <a:bodyPr/>
          <a:lstStyle/>
          <a:p>
            <a:r>
              <a:rPr lang="en-NZ" b="1" dirty="0" smtClean="0"/>
              <a:t>Government Interventions for</a:t>
            </a:r>
            <a:br>
              <a:rPr lang="en-NZ" b="1" dirty="0" smtClean="0"/>
            </a:br>
            <a:r>
              <a:rPr lang="en-NZ" b="1" dirty="0" smtClean="0"/>
              <a:t> Negative Externalities </a:t>
            </a:r>
            <a:r>
              <a:rPr lang="en-NZ" b="1" smtClean="0"/>
              <a:t>of Production </a:t>
            </a:r>
            <a:endParaRPr lang="en-NZ" b="1" dirty="0"/>
          </a:p>
        </p:txBody>
      </p:sp>
      <p:sp>
        <p:nvSpPr>
          <p:cNvPr id="3" name="Content Placeholder 2"/>
          <p:cNvSpPr>
            <a:spLocks noGrp="1"/>
          </p:cNvSpPr>
          <p:nvPr>
            <p:ph idx="1"/>
          </p:nvPr>
        </p:nvSpPr>
        <p:spPr>
          <a:xfrm>
            <a:off x="467544" y="1412776"/>
            <a:ext cx="8424936" cy="5184576"/>
          </a:xfrm>
        </p:spPr>
        <p:txBody>
          <a:bodyPr/>
          <a:lstStyle/>
          <a:p>
            <a:pPr marL="0" indent="0">
              <a:buNone/>
            </a:pPr>
            <a:r>
              <a:rPr lang="en-NZ" dirty="0" smtClean="0"/>
              <a:t>Possible Government Interventions are: </a:t>
            </a:r>
          </a:p>
          <a:p>
            <a:r>
              <a:rPr lang="en-NZ" b="1" dirty="0" smtClean="0"/>
              <a:t>Taxation</a:t>
            </a:r>
            <a:r>
              <a:rPr lang="en-NZ" dirty="0" smtClean="0"/>
              <a:t> – tax the sale of the good. This will raise price and reduce consumption to Qs</a:t>
            </a:r>
          </a:p>
          <a:p>
            <a:r>
              <a:rPr lang="en-NZ" b="1" dirty="0" smtClean="0"/>
              <a:t>Regulation</a:t>
            </a:r>
            <a:r>
              <a:rPr lang="en-NZ" dirty="0" smtClean="0"/>
              <a:t> – limit the sale </a:t>
            </a:r>
            <a:r>
              <a:rPr lang="en-NZ" smtClean="0"/>
              <a:t>or production of </a:t>
            </a:r>
            <a:r>
              <a:rPr lang="en-NZ" dirty="0" smtClean="0"/>
              <a:t>the good so only Qs is produced  </a:t>
            </a:r>
          </a:p>
          <a:p>
            <a:r>
              <a:rPr lang="en-NZ" b="1" dirty="0"/>
              <a:t>Education</a:t>
            </a:r>
            <a:r>
              <a:rPr lang="en-NZ" dirty="0"/>
              <a:t> – Government funded education campaigns that inform people about the social costs . This will reduce </a:t>
            </a:r>
            <a:r>
              <a:rPr lang="en-NZ" dirty="0" smtClean="0"/>
              <a:t>MB [demand] </a:t>
            </a:r>
            <a:r>
              <a:rPr lang="en-NZ" dirty="0"/>
              <a:t>and therefore consumption</a:t>
            </a:r>
            <a:r>
              <a:rPr lang="en-NZ"/>
              <a:t>/ </a:t>
            </a:r>
            <a:r>
              <a:rPr lang="en-NZ" smtClean="0"/>
              <a:t>production falls </a:t>
            </a:r>
            <a:r>
              <a:rPr lang="en-NZ" dirty="0"/>
              <a:t>to </a:t>
            </a:r>
            <a:r>
              <a:rPr lang="en-NZ" dirty="0" smtClean="0"/>
              <a:t>Qs</a:t>
            </a:r>
          </a:p>
          <a:p>
            <a:r>
              <a:rPr lang="en-NZ" b="1" dirty="0" smtClean="0"/>
              <a:t>Property Rights </a:t>
            </a:r>
            <a:r>
              <a:rPr lang="en-NZ" dirty="0" smtClean="0"/>
              <a:t>– establish property rights so the firm causing the social/</a:t>
            </a:r>
            <a:r>
              <a:rPr lang="en-NZ" dirty="0" err="1" smtClean="0"/>
              <a:t>spillover</a:t>
            </a:r>
            <a:r>
              <a:rPr lang="en-NZ" dirty="0" smtClean="0"/>
              <a:t> costs has to pay the groups affected by the </a:t>
            </a:r>
            <a:r>
              <a:rPr lang="en-NZ" dirty="0" err="1" smtClean="0"/>
              <a:t>spillover</a:t>
            </a:r>
            <a:r>
              <a:rPr lang="en-NZ" dirty="0" smtClean="0"/>
              <a:t> costs</a:t>
            </a:r>
            <a:r>
              <a:rPr lang="en-NZ" dirty="0"/>
              <a:t> </a:t>
            </a:r>
            <a:r>
              <a:rPr lang="en-NZ" dirty="0" smtClean="0"/>
              <a:t>or pay for methods to reduce the negative externality. This would raise firm’s costs </a:t>
            </a:r>
            <a:r>
              <a:rPr lang="en-NZ" smtClean="0"/>
              <a:t>of production and</a:t>
            </a:r>
            <a:endParaRPr lang="en-NZ" dirty="0" smtClean="0"/>
          </a:p>
          <a:p>
            <a:pPr indent="0">
              <a:spcBef>
                <a:spcPts val="0"/>
              </a:spcBef>
            </a:pPr>
            <a:r>
              <a:rPr lang="en-NZ" dirty="0"/>
              <a:t> </a:t>
            </a:r>
            <a:r>
              <a:rPr lang="en-NZ" dirty="0" smtClean="0"/>
              <a:t>     they </a:t>
            </a:r>
            <a:r>
              <a:rPr lang="en-NZ" dirty="0"/>
              <a:t>will </a:t>
            </a:r>
            <a:r>
              <a:rPr lang="en-NZ" dirty="0" smtClean="0"/>
              <a:t>respond by </a:t>
            </a:r>
            <a:r>
              <a:rPr lang="en-NZ" smtClean="0"/>
              <a:t>reducing production back </a:t>
            </a:r>
            <a:r>
              <a:rPr lang="en-NZ" dirty="0" smtClean="0"/>
              <a:t>towards Qs</a:t>
            </a:r>
          </a:p>
          <a:p>
            <a:r>
              <a:rPr lang="en-NZ" dirty="0" smtClean="0"/>
              <a:t>.  </a:t>
            </a:r>
            <a:endParaRPr lang="en-NZ" dirty="0"/>
          </a:p>
          <a:p>
            <a:endParaRPr lang="en-NZ" dirty="0" smtClean="0"/>
          </a:p>
          <a:p>
            <a:endParaRPr lang="en-NZ" dirty="0"/>
          </a:p>
        </p:txBody>
      </p:sp>
    </p:spTree>
    <p:extLst>
      <p:ext uri="{BB962C8B-B14F-4D97-AF65-F5344CB8AC3E}">
        <p14:creationId xmlns:p14="http://schemas.microsoft.com/office/powerpoint/2010/main" val="588334200"/>
      </p:ext>
    </p:extLst>
  </p:cSld>
  <p:clrMapOvr>
    <a:masterClrMapping/>
  </p:clrMapOvr>
  <p:transition spd="slow">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Example of a Government Intervention to Correct a Market Failure using a Model</a:t>
            </a:r>
            <a:endParaRPr lang="en-NZ" b="1" dirty="0"/>
          </a:p>
        </p:txBody>
      </p:sp>
      <p:sp>
        <p:nvSpPr>
          <p:cNvPr id="3" name="Content Placeholder 2"/>
          <p:cNvSpPr>
            <a:spLocks noGrp="1"/>
          </p:cNvSpPr>
          <p:nvPr>
            <p:ph idx="1"/>
          </p:nvPr>
        </p:nvSpPr>
        <p:spPr/>
        <p:txBody>
          <a:bodyPr/>
          <a:lstStyle/>
          <a:p>
            <a:r>
              <a:rPr lang="en-NZ" dirty="0" smtClean="0"/>
              <a:t>Negative Externality of Production</a:t>
            </a:r>
          </a:p>
          <a:p>
            <a:pPr marL="354013" indent="0">
              <a:buNone/>
            </a:pPr>
            <a:r>
              <a:rPr lang="en-NZ" dirty="0" smtClean="0"/>
              <a:t>e.g. A large industrial factory called </a:t>
            </a:r>
            <a:r>
              <a:rPr lang="en-NZ" i="1" dirty="0" err="1" smtClean="0"/>
              <a:t>Onceler</a:t>
            </a:r>
            <a:r>
              <a:rPr lang="en-NZ" i="1" dirty="0" smtClean="0"/>
              <a:t> Ltd </a:t>
            </a:r>
            <a:r>
              <a:rPr lang="en-NZ" dirty="0" smtClean="0"/>
              <a:t>makes </a:t>
            </a:r>
            <a:r>
              <a:rPr lang="en-NZ" i="1" dirty="0" smtClean="0"/>
              <a:t>Threads</a:t>
            </a:r>
            <a:r>
              <a:rPr lang="en-NZ" dirty="0" smtClean="0"/>
              <a:t>. It is discharging large amounts of pollution into the atmosphere. </a:t>
            </a:r>
          </a:p>
          <a:p>
            <a:pPr marL="354013" indent="0">
              <a:buNone/>
            </a:pPr>
            <a:endParaRPr lang="en-NZ" dirty="0"/>
          </a:p>
          <a:p>
            <a:r>
              <a:rPr lang="en-NZ" dirty="0" smtClean="0"/>
              <a:t>Government Intervention</a:t>
            </a:r>
          </a:p>
          <a:p>
            <a:pPr marL="354013" indent="0">
              <a:buNone/>
            </a:pPr>
            <a:r>
              <a:rPr lang="en-NZ" dirty="0" smtClean="0"/>
              <a:t>To impose a sales tax on </a:t>
            </a:r>
            <a:r>
              <a:rPr lang="en-NZ" i="1" dirty="0" smtClean="0"/>
              <a:t>Threads</a:t>
            </a:r>
            <a:endParaRPr lang="en-NZ" i="1" dirty="0"/>
          </a:p>
        </p:txBody>
      </p:sp>
    </p:spTree>
    <p:extLst>
      <p:ext uri="{BB962C8B-B14F-4D97-AF65-F5344CB8AC3E}">
        <p14:creationId xmlns:p14="http://schemas.microsoft.com/office/powerpoint/2010/main" val="3107724092"/>
      </p:ext>
    </p:extLst>
  </p:cSld>
  <p:clrMapOvr>
    <a:masterClrMapping/>
  </p:clrMapOvr>
  <p:transition spd="slow">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21222" y="3210298"/>
            <a:ext cx="821743" cy="1733008"/>
          </a:xfrm>
          <a:custGeom>
            <a:avLst/>
            <a:gdLst>
              <a:gd name="connsiteX0" fmla="*/ 0 w 783643"/>
              <a:gd name="connsiteY0" fmla="*/ 0 h 694783"/>
              <a:gd name="connsiteX1" fmla="*/ 783643 w 783643"/>
              <a:gd name="connsiteY1" fmla="*/ 0 h 694783"/>
              <a:gd name="connsiteX2" fmla="*/ 783643 w 783643"/>
              <a:gd name="connsiteY2" fmla="*/ 694783 h 694783"/>
              <a:gd name="connsiteX3" fmla="*/ 0 w 783643"/>
              <a:gd name="connsiteY3" fmla="*/ 694783 h 694783"/>
              <a:gd name="connsiteX4" fmla="*/ 0 w 783643"/>
              <a:gd name="connsiteY4" fmla="*/ 0 h 694783"/>
              <a:gd name="connsiteX0" fmla="*/ 28575 w 812218"/>
              <a:gd name="connsiteY0" fmla="*/ 0 h 866233"/>
              <a:gd name="connsiteX1" fmla="*/ 812218 w 812218"/>
              <a:gd name="connsiteY1" fmla="*/ 0 h 866233"/>
              <a:gd name="connsiteX2" fmla="*/ 812218 w 812218"/>
              <a:gd name="connsiteY2" fmla="*/ 694783 h 866233"/>
              <a:gd name="connsiteX3" fmla="*/ 0 w 812218"/>
              <a:gd name="connsiteY3" fmla="*/ 866233 h 866233"/>
              <a:gd name="connsiteX4" fmla="*/ 28575 w 812218"/>
              <a:gd name="connsiteY4" fmla="*/ 0 h 866233"/>
              <a:gd name="connsiteX0" fmla="*/ 0 w 812218"/>
              <a:gd name="connsiteY0" fmla="*/ 0 h 866233"/>
              <a:gd name="connsiteX1" fmla="*/ 812218 w 812218"/>
              <a:gd name="connsiteY1" fmla="*/ 0 h 866233"/>
              <a:gd name="connsiteX2" fmla="*/ 812218 w 812218"/>
              <a:gd name="connsiteY2" fmla="*/ 694783 h 866233"/>
              <a:gd name="connsiteX3" fmla="*/ 0 w 812218"/>
              <a:gd name="connsiteY3" fmla="*/ 866233 h 866233"/>
              <a:gd name="connsiteX4" fmla="*/ 0 w 812218"/>
              <a:gd name="connsiteY4" fmla="*/ 0 h 866233"/>
              <a:gd name="connsiteX0" fmla="*/ 0 w 840793"/>
              <a:gd name="connsiteY0" fmla="*/ 876300 h 1742533"/>
              <a:gd name="connsiteX1" fmla="*/ 840793 w 840793"/>
              <a:gd name="connsiteY1" fmla="*/ 0 h 1742533"/>
              <a:gd name="connsiteX2" fmla="*/ 812218 w 840793"/>
              <a:gd name="connsiteY2" fmla="*/ 1571083 h 1742533"/>
              <a:gd name="connsiteX3" fmla="*/ 0 w 840793"/>
              <a:gd name="connsiteY3" fmla="*/ 1742533 h 1742533"/>
              <a:gd name="connsiteX4" fmla="*/ 0 w 840793"/>
              <a:gd name="connsiteY4" fmla="*/ 876300 h 1742533"/>
              <a:gd name="connsiteX0" fmla="*/ 0 w 840793"/>
              <a:gd name="connsiteY0" fmla="*/ 876300 h 1742533"/>
              <a:gd name="connsiteX1" fmla="*/ 840793 w 840793"/>
              <a:gd name="connsiteY1" fmla="*/ 0 h 1742533"/>
              <a:gd name="connsiteX2" fmla="*/ 812218 w 840793"/>
              <a:gd name="connsiteY2" fmla="*/ 875758 h 1742533"/>
              <a:gd name="connsiteX3" fmla="*/ 0 w 840793"/>
              <a:gd name="connsiteY3" fmla="*/ 1742533 h 1742533"/>
              <a:gd name="connsiteX4" fmla="*/ 0 w 840793"/>
              <a:gd name="connsiteY4" fmla="*/ 876300 h 1742533"/>
              <a:gd name="connsiteX0" fmla="*/ 0 w 812218"/>
              <a:gd name="connsiteY0" fmla="*/ 866775 h 1733008"/>
              <a:gd name="connsiteX1" fmla="*/ 793168 w 812218"/>
              <a:gd name="connsiteY1" fmla="*/ 0 h 1733008"/>
              <a:gd name="connsiteX2" fmla="*/ 812218 w 812218"/>
              <a:gd name="connsiteY2" fmla="*/ 866233 h 1733008"/>
              <a:gd name="connsiteX3" fmla="*/ 0 w 812218"/>
              <a:gd name="connsiteY3" fmla="*/ 1733008 h 1733008"/>
              <a:gd name="connsiteX4" fmla="*/ 0 w 812218"/>
              <a:gd name="connsiteY4" fmla="*/ 866775 h 1733008"/>
              <a:gd name="connsiteX0" fmla="*/ 0 w 821743"/>
              <a:gd name="connsiteY0" fmla="*/ 866775 h 1733008"/>
              <a:gd name="connsiteX1" fmla="*/ 821743 w 821743"/>
              <a:gd name="connsiteY1" fmla="*/ 0 h 1733008"/>
              <a:gd name="connsiteX2" fmla="*/ 812218 w 821743"/>
              <a:gd name="connsiteY2" fmla="*/ 866233 h 1733008"/>
              <a:gd name="connsiteX3" fmla="*/ 0 w 821743"/>
              <a:gd name="connsiteY3" fmla="*/ 1733008 h 1733008"/>
              <a:gd name="connsiteX4" fmla="*/ 0 w 821743"/>
              <a:gd name="connsiteY4" fmla="*/ 866775 h 1733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1743" h="1733008">
                <a:moveTo>
                  <a:pt x="0" y="866775"/>
                </a:moveTo>
                <a:lnTo>
                  <a:pt x="821743" y="0"/>
                </a:lnTo>
                <a:lnTo>
                  <a:pt x="812218" y="866233"/>
                </a:lnTo>
                <a:lnTo>
                  <a:pt x="0" y="1733008"/>
                </a:lnTo>
                <a:lnTo>
                  <a:pt x="0" y="866775"/>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 name="Title 1"/>
          <p:cNvSpPr>
            <a:spLocks noGrp="1"/>
          </p:cNvSpPr>
          <p:nvPr>
            <p:ph type="title"/>
          </p:nvPr>
        </p:nvSpPr>
        <p:spPr>
          <a:xfrm>
            <a:off x="505856" y="44624"/>
            <a:ext cx="8208912" cy="675456"/>
          </a:xfrm>
        </p:spPr>
        <p:txBody>
          <a:bodyPr/>
          <a:lstStyle/>
          <a:p>
            <a:pPr algn="ctr"/>
            <a:r>
              <a:rPr lang="en-NZ" b="1" dirty="0" smtClean="0"/>
              <a:t>Government Intervention - Model</a:t>
            </a:r>
            <a:endParaRPr lang="en-NZ" dirty="0"/>
          </a:p>
        </p:txBody>
      </p:sp>
      <p:sp>
        <p:nvSpPr>
          <p:cNvPr id="4" name="Content Placeholder 2"/>
          <p:cNvSpPr>
            <a:spLocks noGrp="1"/>
          </p:cNvSpPr>
          <p:nvPr>
            <p:ph idx="1"/>
          </p:nvPr>
        </p:nvSpPr>
        <p:spPr>
          <a:xfrm>
            <a:off x="404604" y="620688"/>
            <a:ext cx="8507288" cy="5760640"/>
          </a:xfrm>
        </p:spPr>
        <p:txBody>
          <a:bodyPr/>
          <a:lstStyle/>
          <a:p>
            <a:pPr marL="266700" indent="-266700"/>
            <a:r>
              <a:rPr lang="en-GB" sz="2200" dirty="0" smtClean="0"/>
              <a:t>A sales tax will shift MC to where the SMC curve is. </a:t>
            </a:r>
          </a:p>
          <a:p>
            <a:pPr marL="4937125" indent="-273050"/>
            <a:r>
              <a:rPr lang="en-GB" sz="2200" dirty="0" smtClean="0"/>
              <a:t>This will raise the price of Threads to </a:t>
            </a:r>
            <a:r>
              <a:rPr lang="en-GB" sz="2200" dirty="0" err="1" smtClean="0"/>
              <a:t>P</a:t>
            </a:r>
            <a:r>
              <a:rPr lang="en-GB" sz="2200" baseline="-25000" dirty="0" err="1" smtClean="0"/>
              <a:t>Tax</a:t>
            </a:r>
            <a:r>
              <a:rPr lang="en-GB" sz="2200" dirty="0" smtClean="0"/>
              <a:t> [= Ps] the socially desirable price</a:t>
            </a:r>
          </a:p>
          <a:p>
            <a:pPr marL="4937125" indent="-273050"/>
            <a:r>
              <a:rPr lang="en-GB" sz="2200" dirty="0" smtClean="0"/>
              <a:t>This will reduce the quantity of Threads produced to </a:t>
            </a:r>
            <a:r>
              <a:rPr lang="en-GB" sz="2200" dirty="0" err="1" smtClean="0"/>
              <a:t>Q</a:t>
            </a:r>
            <a:r>
              <a:rPr lang="en-GB" sz="2200" baseline="-25000" dirty="0" err="1" smtClean="0"/>
              <a:t>tax</a:t>
            </a:r>
            <a:r>
              <a:rPr lang="en-GB" sz="2200" baseline="-25000" dirty="0" smtClean="0"/>
              <a:t> </a:t>
            </a:r>
            <a:r>
              <a:rPr lang="en-GB" sz="2200" dirty="0" smtClean="0"/>
              <a:t> [ = Qs] the socially desirable quantity. </a:t>
            </a:r>
          </a:p>
          <a:p>
            <a:pPr marL="4937125" indent="-273050"/>
            <a:r>
              <a:rPr lang="en-GB" sz="2200" dirty="0" smtClean="0"/>
              <a:t>Now </a:t>
            </a:r>
            <a:r>
              <a:rPr lang="en-GB" sz="2200" dirty="0" err="1" smtClean="0"/>
              <a:t>MC</a:t>
            </a:r>
            <a:r>
              <a:rPr lang="en-GB" sz="2200" baseline="-25000" dirty="0" err="1" smtClean="0"/>
              <a:t>Tax</a:t>
            </a:r>
            <a:r>
              <a:rPr lang="en-GB" sz="2200" dirty="0" smtClean="0"/>
              <a:t> = SMC </a:t>
            </a:r>
            <a:r>
              <a:rPr lang="en-GB" sz="2200" dirty="0"/>
              <a:t>= </a:t>
            </a:r>
            <a:r>
              <a:rPr lang="en-GB" sz="2200" dirty="0" smtClean="0"/>
              <a:t>SMB at the </a:t>
            </a:r>
            <a:r>
              <a:rPr lang="en-GB" sz="2200" b="1" dirty="0"/>
              <a:t>socially desirable equilibrium</a:t>
            </a:r>
            <a:r>
              <a:rPr lang="en-GB" sz="2200" dirty="0"/>
              <a:t> </a:t>
            </a:r>
            <a:r>
              <a:rPr lang="en-GB" sz="2200" dirty="0" smtClean="0"/>
              <a:t>and the market is </a:t>
            </a:r>
            <a:r>
              <a:rPr lang="en-GB" sz="2200" b="1" dirty="0" err="1" smtClean="0"/>
              <a:t>allocatively</a:t>
            </a:r>
            <a:r>
              <a:rPr lang="en-GB" sz="2200" b="1" dirty="0" smtClean="0"/>
              <a:t> efficient </a:t>
            </a:r>
            <a:r>
              <a:rPr lang="en-GB" sz="2200" dirty="0" smtClean="0"/>
              <a:t>from society’s  viewpoint. </a:t>
            </a:r>
          </a:p>
          <a:p>
            <a:pPr marL="4937125" indent="-273050"/>
            <a:r>
              <a:rPr lang="en-GB" sz="2200" dirty="0" smtClean="0"/>
              <a:t>The social deadweight loss is eliminated and social cost is reduced [blue shaded area]</a:t>
            </a:r>
          </a:p>
          <a:p>
            <a:pPr marL="4572000" indent="0">
              <a:buNone/>
            </a:pPr>
            <a:r>
              <a:rPr lang="en-US" dirty="0"/>
              <a:t> </a:t>
            </a:r>
            <a:endParaRPr lang="en-NZ" dirty="0"/>
          </a:p>
          <a:p>
            <a:pPr marL="4572000" indent="0">
              <a:buNone/>
            </a:pPr>
            <a:r>
              <a:rPr lang="en-NZ" dirty="0" smtClean="0"/>
              <a:t>				</a:t>
            </a:r>
            <a:endParaRPr lang="en-NZ" dirty="0"/>
          </a:p>
        </p:txBody>
      </p:sp>
      <p:grpSp>
        <p:nvGrpSpPr>
          <p:cNvPr id="5" name="Group 5"/>
          <p:cNvGrpSpPr>
            <a:grpSpLocks noChangeAspect="1"/>
          </p:cNvGrpSpPr>
          <p:nvPr/>
        </p:nvGrpSpPr>
        <p:grpSpPr bwMode="auto">
          <a:xfrm>
            <a:off x="467011" y="1543384"/>
            <a:ext cx="4393400" cy="4765936"/>
            <a:chOff x="417" y="1202"/>
            <a:chExt cx="2108"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074" y="3196"/>
              <a:ext cx="297" cy="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p>
            <a:p>
              <a:pPr marL="0" marR="0" lvl="0" indent="0" algn="l" defTabSz="914400" rtl="0" eaLnBrk="1" fontAlgn="base" latinLnBrk="0" hangingPunct="1">
                <a:lnSpc>
                  <a:spcPct val="100000"/>
                </a:lnSpc>
                <a:spcBef>
                  <a:spcPct val="0"/>
                </a:spcBef>
                <a:spcAft>
                  <a:spcPct val="0"/>
                </a:spcAft>
                <a:buClrTx/>
                <a:buSzTx/>
                <a:buFontTx/>
                <a:buNone/>
                <a:tabLst/>
              </a:pPr>
              <a:r>
                <a:rPr lang="en-US" sz="1600" b="1" dirty="0" smtClean="0">
                  <a:solidFill>
                    <a:schemeClr val="bg2">
                      <a:lumMod val="60000"/>
                      <a:lumOff val="40000"/>
                    </a:schemeClr>
                  </a:solidFill>
                  <a:latin typeface="Arial" pitchFamily="34" charset="0"/>
                  <a:cs typeface="Arial" pitchFamily="34" charset="0"/>
                </a:rPr>
                <a:t>= </a:t>
              </a:r>
              <a:r>
                <a:rPr lang="en-US" sz="1600" b="1" dirty="0" err="1" smtClean="0">
                  <a:solidFill>
                    <a:schemeClr val="bg2">
                      <a:lumMod val="60000"/>
                      <a:lumOff val="40000"/>
                    </a:schemeClr>
                  </a:solidFill>
                  <a:latin typeface="Arial" pitchFamily="34" charset="0"/>
                  <a:cs typeface="Arial" pitchFamily="34" charset="0"/>
                </a:rPr>
                <a:t>Q</a:t>
              </a:r>
              <a:r>
                <a:rPr lang="en-US" sz="1600" b="1" baseline="-25000" dirty="0" err="1" smtClean="0">
                  <a:solidFill>
                    <a:schemeClr val="bg2">
                      <a:lumMod val="60000"/>
                      <a:lumOff val="40000"/>
                    </a:schemeClr>
                  </a:solidFill>
                  <a:latin typeface="Arial" pitchFamily="34" charset="0"/>
                  <a:cs typeface="Arial" pitchFamily="34" charset="0"/>
                </a:rPr>
                <a:t>Tax</a:t>
              </a:r>
              <a:r>
                <a:rPr kumimoji="0" lang="en-US" sz="1600" b="0" i="0" u="none" strike="noStrike" cap="none" normalizeH="0" baseline="0" dirty="0" smtClean="0">
                  <a:ln>
                    <a:noFill/>
                  </a:ln>
                  <a:solidFill>
                    <a:schemeClr val="bg2">
                      <a:lumMod val="60000"/>
                      <a:lumOff val="40000"/>
                    </a:schemeClr>
                  </a:solidFill>
                  <a:effectLst/>
                  <a:latin typeface="Arial" pitchFamily="34" charset="0"/>
                  <a:cs typeface="Arial" pitchFamily="34" charset="0"/>
                </a:rPr>
                <a:t> </a:t>
              </a:r>
              <a:endParaRPr kumimoji="0" lang="en-US" sz="1800" b="0" i="0" u="none" strike="noStrike" cap="none" normalizeH="0" baseline="0" dirty="0" smtClean="0">
                <a:ln>
                  <a:noFill/>
                </a:ln>
                <a:solidFill>
                  <a:schemeClr val="bg2">
                    <a:lumMod val="60000"/>
                    <a:lumOff val="40000"/>
                  </a:schemeClr>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38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417" y="1822"/>
              <a:ext cx="353"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chemeClr val="bg2">
                      <a:lumMod val="60000"/>
                      <a:lumOff val="40000"/>
                    </a:schemeClr>
                  </a:solidFill>
                  <a:latin typeface="Arial" pitchFamily="34" charset="0"/>
                  <a:cs typeface="Arial" pitchFamily="34" charset="0"/>
                </a:rPr>
                <a:t>P</a:t>
              </a:r>
              <a:r>
                <a:rPr lang="en-US" sz="1500" b="1" baseline="-25000" dirty="0" err="1" smtClean="0">
                  <a:solidFill>
                    <a:schemeClr val="bg2">
                      <a:lumMod val="60000"/>
                      <a:lumOff val="40000"/>
                    </a:schemeClr>
                  </a:solidFill>
                  <a:latin typeface="Arial" pitchFamily="34" charset="0"/>
                  <a:cs typeface="Arial" pitchFamily="34" charset="0"/>
                </a:rPr>
                <a:t>Tax</a:t>
              </a:r>
              <a:r>
                <a:rPr lang="en-US" sz="1500" b="1" dirty="0" smtClean="0">
                  <a:solidFill>
                    <a:schemeClr val="bg2">
                      <a:lumMod val="60000"/>
                      <a:lumOff val="40000"/>
                    </a:schemeClr>
                  </a:solidFill>
                  <a:latin typeface="Arial" pitchFamily="34" charset="0"/>
                  <a:cs typeface="Arial" pitchFamily="34" charset="0"/>
                </a:rPr>
                <a:t>= </a:t>
              </a: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endParaRPr lang="en-US" sz="1500" b="1" baseline="-25000" dirty="0">
                <a:solidFill>
                  <a:srgbClr val="FF0000"/>
                </a:solidFill>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51" y="2822"/>
              <a:ext cx="47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2"/>
            <p:cNvSpPr>
              <a:spLocks noChangeArrowheads="1"/>
            </p:cNvSpPr>
            <p:nvPr/>
          </p:nvSpPr>
          <p:spPr bwMode="auto">
            <a:xfrm>
              <a:off x="1521" y="2845"/>
              <a:ext cx="335" cy="3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2"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4" name="Freeform 24"/>
          <p:cNvSpPr>
            <a:spLocks/>
          </p:cNvSpPr>
          <p:nvPr/>
        </p:nvSpPr>
        <p:spPr bwMode="auto">
          <a:xfrm>
            <a:off x="1279834" y="1768101"/>
            <a:ext cx="2146680" cy="2308971"/>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chemeClr val="bg2">
              <a:lumMod val="60000"/>
              <a:lumOff val="40000"/>
            </a:schemeClr>
          </a:solidFill>
          <a:ln w="0" cap="flat">
            <a:solidFill>
              <a:schemeClr val="bg2">
                <a:lumMod val="60000"/>
                <a:lumOff val="40000"/>
              </a:schemeClr>
            </a:solidFill>
            <a:prstDash val="solid"/>
            <a:round/>
            <a:headEnd/>
            <a:tailEnd/>
          </a:ln>
        </p:spPr>
        <p:txBody>
          <a:bodyPr vert="horz" wrap="square" lIns="91440" tIns="45720" rIns="91440" bIns="45720" numCol="1" anchor="t" anchorCtr="0" compatLnSpc="1">
            <a:prstTxWarp prst="textNoShape">
              <a:avLst/>
            </a:prstTxWarp>
          </a:bodyPr>
          <a:lstStyle/>
          <a:p>
            <a:endParaRPr lang="en-NZ">
              <a:solidFill>
                <a:schemeClr val="bg2">
                  <a:lumMod val="60000"/>
                  <a:lumOff val="40000"/>
                </a:schemeClr>
              </a:solidFill>
            </a:endParaRPr>
          </a:p>
        </p:txBody>
      </p:sp>
      <p:sp>
        <p:nvSpPr>
          <p:cNvPr id="35" name="Rectangle 30"/>
          <p:cNvSpPr>
            <a:spLocks noChangeArrowheads="1"/>
          </p:cNvSpPr>
          <p:nvPr/>
        </p:nvSpPr>
        <p:spPr bwMode="auto">
          <a:xfrm>
            <a:off x="3559898" y="1636055"/>
            <a:ext cx="1516158"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b="1" i="0" u="none" strike="noStrike" cap="none" normalizeH="0" baseline="0" dirty="0" smtClean="0">
                <a:ln>
                  <a:noFill/>
                </a:ln>
                <a:solidFill>
                  <a:srgbClr val="FF0000"/>
                </a:solidFill>
                <a:effectLst/>
                <a:latin typeface="Arial" pitchFamily="34" charset="0"/>
                <a:cs typeface="Arial" pitchFamily="34" charset="0"/>
              </a:rPr>
              <a:t>SMC </a:t>
            </a:r>
            <a:r>
              <a:rPr kumimoji="0" lang="en-US" sz="1600" b="1" i="0" u="none" strike="noStrike" cap="none" normalizeH="0" baseline="0" dirty="0" smtClean="0">
                <a:ln>
                  <a:noFill/>
                </a:ln>
                <a:solidFill>
                  <a:schemeClr val="bg2">
                    <a:lumMod val="60000"/>
                    <a:lumOff val="40000"/>
                  </a:schemeClr>
                </a:solidFill>
                <a:effectLst/>
                <a:latin typeface="Arial" pitchFamily="34" charset="0"/>
                <a:cs typeface="Arial" pitchFamily="34" charset="0"/>
              </a:rPr>
              <a:t>= </a:t>
            </a:r>
            <a:r>
              <a:rPr kumimoji="0" lang="en-US" sz="1600" b="1" i="0" u="none" strike="noStrike" cap="none" normalizeH="0" baseline="0" dirty="0" err="1" smtClean="0">
                <a:ln>
                  <a:noFill/>
                </a:ln>
                <a:solidFill>
                  <a:schemeClr val="bg2">
                    <a:lumMod val="60000"/>
                    <a:lumOff val="40000"/>
                  </a:schemeClr>
                </a:solidFill>
                <a:effectLst/>
                <a:latin typeface="Arial" pitchFamily="34" charset="0"/>
                <a:cs typeface="Arial" pitchFamily="34" charset="0"/>
              </a:rPr>
              <a:t>MC</a:t>
            </a:r>
            <a:r>
              <a:rPr kumimoji="0" lang="en-US" sz="1600" b="1" i="0" u="none" strike="noStrike" cap="none" normalizeH="0" baseline="-25000" dirty="0" err="1" smtClean="0">
                <a:ln>
                  <a:noFill/>
                </a:ln>
                <a:solidFill>
                  <a:schemeClr val="bg2">
                    <a:lumMod val="60000"/>
                    <a:lumOff val="40000"/>
                  </a:schemeClr>
                </a:solidFill>
                <a:effectLst/>
                <a:latin typeface="Arial" pitchFamily="34" charset="0"/>
                <a:cs typeface="Arial" pitchFamily="34" charset="0"/>
              </a:rPr>
              <a:t>Tax</a:t>
            </a:r>
            <a:endParaRPr kumimoji="0" lang="en-US" sz="1800" b="1" i="0" u="none" strike="noStrike" cap="none" normalizeH="0" baseline="-25000" dirty="0" smtClean="0">
              <a:ln>
                <a:noFill/>
              </a:ln>
              <a:solidFill>
                <a:schemeClr val="bg2">
                  <a:lumMod val="60000"/>
                  <a:lumOff val="40000"/>
                </a:schemeClr>
              </a:solidFill>
              <a:effectLst/>
              <a:latin typeface="Arial" pitchFamily="34" charset="0"/>
              <a:cs typeface="Arial" pitchFamily="34" charset="0"/>
            </a:endParaRPr>
          </a:p>
        </p:txBody>
      </p:sp>
      <p:cxnSp>
        <p:nvCxnSpPr>
          <p:cNvPr id="39" name="Straight Connector 38"/>
          <p:cNvCxnSpPr/>
          <p:nvPr/>
        </p:nvCxnSpPr>
        <p:spPr>
          <a:xfrm>
            <a:off x="1282959" y="3140968"/>
            <a:ext cx="886486"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2169445" y="3140968"/>
            <a:ext cx="0" cy="2400643"/>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672520949"/>
      </p:ext>
    </p:extLst>
  </p:cSld>
  <p:clrMapOvr>
    <a:masterClrMapping/>
  </p:clrMapOvr>
  <p:transition spd="slow">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136904" cy="1080120"/>
          </a:xfrm>
        </p:spPr>
        <p:txBody>
          <a:bodyPr/>
          <a:lstStyle/>
          <a:p>
            <a:pPr algn="ctr"/>
            <a:r>
              <a:rPr lang="en-NZ" sz="4000" b="1" dirty="0" smtClean="0"/>
              <a:t>Market Failure</a:t>
            </a:r>
            <a:endParaRPr lang="en-NZ" sz="4000" b="1" dirty="0"/>
          </a:p>
        </p:txBody>
      </p:sp>
      <p:sp>
        <p:nvSpPr>
          <p:cNvPr id="3" name="Content Placeholder 2"/>
          <p:cNvSpPr>
            <a:spLocks noGrp="1"/>
          </p:cNvSpPr>
          <p:nvPr>
            <p:ph idx="1"/>
          </p:nvPr>
        </p:nvSpPr>
        <p:spPr/>
        <p:txBody>
          <a:bodyPr/>
          <a:lstStyle/>
          <a:p>
            <a:r>
              <a:rPr lang="en-NZ" sz="3200" i="1" dirty="0"/>
              <a:t>Market failure</a:t>
            </a:r>
            <a:r>
              <a:rPr lang="en-NZ" sz="3200" dirty="0"/>
              <a:t> </a:t>
            </a:r>
            <a:r>
              <a:rPr lang="en-US" sz="3200" dirty="0" smtClean="0"/>
              <a:t>occurs </a:t>
            </a:r>
            <a:r>
              <a:rPr lang="en-US" sz="3200" b="1" dirty="0"/>
              <a:t>when the market does not result in efficient or equitable outcomes</a:t>
            </a:r>
            <a:r>
              <a:rPr lang="en-US" sz="3200" b="1" dirty="0" smtClean="0"/>
              <a:t>.</a:t>
            </a:r>
          </a:p>
          <a:p>
            <a:endParaRPr lang="en-US" sz="3200" b="1" dirty="0"/>
          </a:p>
          <a:p>
            <a:endParaRPr lang="en-NZ" sz="3200" dirty="0"/>
          </a:p>
          <a:p>
            <a:endParaRPr lang="en-NZ" sz="3200" dirty="0" smtClean="0"/>
          </a:p>
        </p:txBody>
      </p:sp>
    </p:spTree>
    <p:extLst>
      <p:ext uri="{BB962C8B-B14F-4D97-AF65-F5344CB8AC3E}">
        <p14:creationId xmlns:p14="http://schemas.microsoft.com/office/powerpoint/2010/main" val="237089488"/>
      </p:ext>
    </p:extLst>
  </p:cSld>
  <p:clrMapOvr>
    <a:masterClrMapping/>
  </p:clrMapOvr>
  <p:transition spd="slow">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864096"/>
          </a:xfrm>
        </p:spPr>
        <p:txBody>
          <a:bodyPr/>
          <a:lstStyle/>
          <a:p>
            <a:pPr algn="ctr"/>
            <a:r>
              <a:rPr lang="en-NZ" sz="3600" b="1" dirty="0" smtClean="0"/>
              <a:t>Positive Externalities of Production</a:t>
            </a:r>
            <a:endParaRPr lang="en-NZ" sz="3600" b="1" dirty="0"/>
          </a:p>
        </p:txBody>
      </p:sp>
      <p:sp>
        <p:nvSpPr>
          <p:cNvPr id="3" name="Content Placeholder 2"/>
          <p:cNvSpPr>
            <a:spLocks noGrp="1"/>
          </p:cNvSpPr>
          <p:nvPr>
            <p:ph idx="1"/>
          </p:nvPr>
        </p:nvSpPr>
        <p:spPr>
          <a:xfrm>
            <a:off x="467544" y="1268760"/>
            <a:ext cx="8424936" cy="5328592"/>
          </a:xfrm>
        </p:spPr>
        <p:txBody>
          <a:bodyPr/>
          <a:lstStyle/>
          <a:p>
            <a:r>
              <a:rPr lang="en-GB" sz="2800" dirty="0" smtClean="0"/>
              <a:t>Cost </a:t>
            </a:r>
            <a:r>
              <a:rPr lang="en-GB" sz="2800" dirty="0"/>
              <a:t>to society of producing the good is </a:t>
            </a:r>
            <a:r>
              <a:rPr lang="en-GB" sz="2800" b="1" u="sng" dirty="0"/>
              <a:t>lower</a:t>
            </a:r>
            <a:r>
              <a:rPr lang="en-GB" sz="2800" dirty="0"/>
              <a:t> than cost to individual firms </a:t>
            </a:r>
            <a:r>
              <a:rPr lang="en-GB" sz="2800" dirty="0" smtClean="0"/>
              <a:t>                                                            </a:t>
            </a:r>
            <a:r>
              <a:rPr lang="en-GB" sz="2800" i="1" dirty="0" smtClean="0"/>
              <a:t>e.g</a:t>
            </a:r>
            <a:r>
              <a:rPr lang="en-GB" sz="2800" i="1" dirty="0"/>
              <a:t>. </a:t>
            </a:r>
            <a:r>
              <a:rPr lang="en-US" sz="2800" i="1" dirty="0"/>
              <a:t>bees pollinating a apple orchard so more apples are produced.</a:t>
            </a:r>
            <a:endParaRPr lang="en-NZ" sz="2800" i="1" dirty="0"/>
          </a:p>
          <a:p>
            <a:pPr marL="354013" indent="-354013"/>
            <a:r>
              <a:rPr lang="en-GB" sz="2800" dirty="0"/>
              <a:t>P</a:t>
            </a:r>
            <a:r>
              <a:rPr lang="en-GB" sz="2800" dirty="0" smtClean="0"/>
              <a:t>roducing this </a:t>
            </a:r>
            <a:r>
              <a:rPr lang="en-GB" sz="2800" dirty="0"/>
              <a:t>good results in </a:t>
            </a:r>
            <a:r>
              <a:rPr lang="en-GB" sz="2800" u="sng" dirty="0" smtClean="0"/>
              <a:t>spill-over </a:t>
            </a:r>
            <a:r>
              <a:rPr lang="en-GB" sz="2800" u="sng" dirty="0"/>
              <a:t>benefits </a:t>
            </a:r>
            <a:r>
              <a:rPr lang="en-GB" sz="2800" dirty="0"/>
              <a:t>to society.</a:t>
            </a:r>
            <a:endParaRPr lang="en-NZ" sz="2800" dirty="0"/>
          </a:p>
          <a:p>
            <a:pPr marL="0" indent="354013">
              <a:buNone/>
            </a:pPr>
            <a:endParaRPr lang="en-GB" sz="1400" dirty="0" smtClean="0"/>
          </a:p>
          <a:p>
            <a:r>
              <a:rPr lang="en-GB" sz="2800" dirty="0" smtClean="0"/>
              <a:t>In this case </a:t>
            </a:r>
            <a:r>
              <a:rPr lang="en-GB" sz="3200" b="1" dirty="0"/>
              <a:t>S</a:t>
            </a:r>
            <a:r>
              <a:rPr lang="en-GB" sz="3200" b="1" dirty="0" smtClean="0"/>
              <a:t>MC &lt; </a:t>
            </a:r>
            <a:r>
              <a:rPr lang="en-GB" sz="3200" b="1" dirty="0"/>
              <a:t>MC </a:t>
            </a:r>
            <a:r>
              <a:rPr lang="en-GB" sz="3200" b="1" dirty="0" smtClean="0"/>
              <a:t>  </a:t>
            </a:r>
            <a:endParaRPr lang="en-GB" sz="2800" b="1" dirty="0" smtClean="0"/>
          </a:p>
          <a:p>
            <a:pPr marL="354013" indent="0">
              <a:buNone/>
            </a:pPr>
            <a:r>
              <a:rPr lang="en-GB" sz="2800" i="1" dirty="0" smtClean="0"/>
              <a:t>[the </a:t>
            </a:r>
            <a:r>
              <a:rPr lang="en-GB" sz="2800" i="1" dirty="0"/>
              <a:t>Social </a:t>
            </a:r>
            <a:r>
              <a:rPr lang="en-GB" sz="2800" i="1" dirty="0" smtClean="0"/>
              <a:t>Marginal Cost is less than the Marginal Cost</a:t>
            </a:r>
            <a:r>
              <a:rPr lang="en-GB" sz="2800" dirty="0" smtClean="0"/>
              <a:t>]</a:t>
            </a:r>
          </a:p>
          <a:p>
            <a:endParaRPr lang="en-GB" sz="2800" b="1" u="sng" dirty="0"/>
          </a:p>
          <a:p>
            <a:endParaRPr lang="en-GB" sz="400" b="1" u="sng" dirty="0" smtClean="0"/>
          </a:p>
        </p:txBody>
      </p:sp>
    </p:spTree>
    <p:extLst>
      <p:ext uri="{BB962C8B-B14F-4D97-AF65-F5344CB8AC3E}">
        <p14:creationId xmlns:p14="http://schemas.microsoft.com/office/powerpoint/2010/main" val="3861415347"/>
      </p:ext>
    </p:extLst>
  </p:cSld>
  <p:clrMapOvr>
    <a:masterClrMapping/>
  </p:clrMapOvr>
  <p:transition spd="slow">
    <p:plus/>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Positive </a:t>
            </a:r>
            <a:r>
              <a:rPr lang="en-NZ" b="1" dirty="0"/>
              <a:t>Externalities </a:t>
            </a:r>
            <a:r>
              <a:rPr lang="en-NZ" b="1" smtClean="0"/>
              <a:t>of Production Model</a:t>
            </a:r>
            <a:endParaRPr lang="en-NZ" dirty="0"/>
          </a:p>
        </p:txBody>
      </p:sp>
      <p:sp>
        <p:nvSpPr>
          <p:cNvPr id="4" name="Content Placeholder 2"/>
          <p:cNvSpPr>
            <a:spLocks noGrp="1"/>
          </p:cNvSpPr>
          <p:nvPr>
            <p:ph idx="1"/>
          </p:nvPr>
        </p:nvSpPr>
        <p:spPr>
          <a:xfrm>
            <a:off x="460083" y="1142176"/>
            <a:ext cx="8229600" cy="5167143"/>
          </a:xfrm>
        </p:spPr>
        <p:txBody>
          <a:bodyPr/>
          <a:lstStyle/>
          <a:p>
            <a:pPr marL="4937125" indent="-273050"/>
            <a:r>
              <a:rPr lang="en-GB" dirty="0"/>
              <a:t>S</a:t>
            </a:r>
            <a:r>
              <a:rPr lang="en-GB" dirty="0" smtClean="0"/>
              <a:t>MC </a:t>
            </a:r>
            <a:r>
              <a:rPr lang="en-GB" dirty="0"/>
              <a:t>= </a:t>
            </a:r>
            <a:r>
              <a:rPr lang="en-GB" dirty="0" smtClean="0"/>
              <a:t>SMB </a:t>
            </a:r>
            <a:r>
              <a:rPr lang="en-GB" dirty="0"/>
              <a:t>is the </a:t>
            </a:r>
            <a:r>
              <a:rPr lang="en-GB" b="1" dirty="0"/>
              <a:t>socially desirable equilibrium</a:t>
            </a:r>
            <a:r>
              <a:rPr lang="en-GB" dirty="0"/>
              <a:t> </a:t>
            </a:r>
            <a:r>
              <a:rPr lang="en-GB" dirty="0" smtClean="0"/>
              <a:t>and is </a:t>
            </a:r>
            <a:r>
              <a:rPr lang="en-GB" b="1" dirty="0" err="1" smtClean="0"/>
              <a:t>allocatively</a:t>
            </a:r>
            <a:r>
              <a:rPr lang="en-GB" b="1" dirty="0" smtClean="0"/>
              <a:t> efficient </a:t>
            </a:r>
            <a:r>
              <a:rPr lang="en-GB" dirty="0" smtClean="0"/>
              <a:t>from society viewpoint</a:t>
            </a:r>
          </a:p>
          <a:p>
            <a:pPr marL="4664075" indent="0">
              <a:buNone/>
            </a:pPr>
            <a:r>
              <a:rPr lang="en-GB" dirty="0" smtClean="0"/>
              <a:t>Society benefits from </a:t>
            </a:r>
            <a:r>
              <a:rPr lang="en-GB" smtClean="0"/>
              <a:t>the production of </a:t>
            </a:r>
            <a:r>
              <a:rPr lang="en-GB" dirty="0" smtClean="0"/>
              <a:t>this good therefore from society’s viewpoint  </a:t>
            </a:r>
          </a:p>
          <a:p>
            <a:pPr marL="4937125" indent="-273050"/>
            <a:r>
              <a:rPr lang="en-US" dirty="0" smtClean="0"/>
              <a:t>Price should be </a:t>
            </a:r>
            <a:r>
              <a:rPr lang="en-US" b="1" dirty="0" smtClean="0"/>
              <a:t>P</a:t>
            </a:r>
            <a:r>
              <a:rPr lang="en-US" b="1" baseline="-25000" dirty="0" smtClean="0"/>
              <a:t>s</a:t>
            </a:r>
            <a:r>
              <a:rPr lang="en-US" dirty="0" smtClean="0"/>
              <a:t> [the social price]</a:t>
            </a:r>
            <a:endParaRPr lang="en-US" dirty="0"/>
          </a:p>
          <a:p>
            <a:pPr marL="4937125" indent="-273050"/>
            <a:r>
              <a:rPr lang="en-US" dirty="0" smtClean="0"/>
              <a:t>Quantity should be </a:t>
            </a:r>
            <a:r>
              <a:rPr lang="en-US" b="1" dirty="0" smtClean="0"/>
              <a:t>Q</a:t>
            </a:r>
            <a:r>
              <a:rPr lang="en-US" b="1" baseline="-25000" dirty="0" smtClean="0"/>
              <a:t>s</a:t>
            </a:r>
            <a:r>
              <a:rPr lang="en-US" dirty="0" smtClean="0"/>
              <a:t> [the social quantity]</a:t>
            </a:r>
            <a:endParaRPr lang="en-NZ" dirty="0"/>
          </a:p>
          <a:p>
            <a:pPr marL="4572000" indent="0">
              <a:buNone/>
            </a:pPr>
            <a:r>
              <a:rPr lang="en-US" dirty="0"/>
              <a:t> </a:t>
            </a:r>
            <a:endParaRPr lang="en-NZ" dirty="0"/>
          </a:p>
          <a:p>
            <a:pPr marL="4572000" indent="0">
              <a:buNone/>
            </a:pPr>
            <a:r>
              <a:rPr lang="en-NZ" dirty="0" smtClean="0"/>
              <a:t>				</a:t>
            </a:r>
            <a:endParaRPr lang="en-NZ" dirty="0"/>
          </a:p>
        </p:txBody>
      </p:sp>
      <p:grpSp>
        <p:nvGrpSpPr>
          <p:cNvPr id="5" name="Group 5"/>
          <p:cNvGrpSpPr>
            <a:grpSpLocks noChangeAspect="1"/>
          </p:cNvGrpSpPr>
          <p:nvPr/>
        </p:nvGrpSpPr>
        <p:grpSpPr bwMode="auto">
          <a:xfrm>
            <a:off x="683764" y="1543384"/>
            <a:ext cx="4176648" cy="4765936"/>
            <a:chOff x="521" y="1202"/>
            <a:chExt cx="2004"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074" y="3196"/>
              <a:ext cx="22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i="0" u="none" strike="noStrike" cap="none" normalizeH="0" baseline="0" dirty="0" err="1" smtClean="0">
                  <a:ln>
                    <a:noFill/>
                  </a:ln>
                  <a:effectLst/>
                  <a:latin typeface="Arial" pitchFamily="34" charset="0"/>
                  <a:cs typeface="Arial" pitchFamily="34" charset="0"/>
                </a:rPr>
                <a:t>Q</a:t>
              </a:r>
              <a:r>
                <a:rPr kumimoji="0" lang="en-US" sz="1600" i="0" u="none" strike="noStrike" cap="none" normalizeH="0" baseline="-25000" dirty="0" err="1" smtClean="0">
                  <a:ln>
                    <a:noFill/>
                  </a:ln>
                  <a:effectLst/>
                  <a:latin typeface="Arial" pitchFamily="34" charset="0"/>
                  <a:cs typeface="Arial" pitchFamily="34" charset="0"/>
                </a:rPr>
                <a:t>p</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322" y="3210"/>
              <a:ext cx="858"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smtClean="0">
                  <a:ln>
                    <a:noFill/>
                  </a:ln>
                  <a:solidFill>
                    <a:srgbClr val="FF0000"/>
                  </a:solidFill>
                  <a:effectLst/>
                  <a:latin typeface="Arial" pitchFamily="34" charset="0"/>
                  <a:cs typeface="Arial" pitchFamily="34" charset="0"/>
                </a:rPr>
                <a:t>Q</a:t>
              </a:r>
              <a:r>
                <a:rPr lang="en-US" sz="1500" b="1" baseline="-25000" dirty="0" smtClean="0">
                  <a:solidFill>
                    <a:srgbClr val="FF0000"/>
                  </a:solidFill>
                  <a:latin typeface="Arial" pitchFamily="34" charset="0"/>
                  <a:cs typeface="Arial" pitchFamily="34" charset="0"/>
                </a:rPr>
                <a:t>s</a:t>
              </a:r>
              <a:r>
                <a:rPr kumimoji="0" lang="en-US" sz="1500" b="1" i="0" u="none" strike="noStrike" cap="none" normalizeH="0" baseline="0" dirty="0" smtClean="0">
                  <a:ln>
                    <a:noFill/>
                  </a:ln>
                  <a:solidFill>
                    <a:srgbClr val="FF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38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822"/>
              <a:ext cx="24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dirty="0" err="1" smtClean="0">
                  <a:latin typeface="Arial" pitchFamily="34" charset="0"/>
                  <a:cs typeface="Arial" pitchFamily="34" charset="0"/>
                </a:rPr>
                <a:t>P</a:t>
              </a:r>
              <a:r>
                <a:rPr lang="en-US" sz="1500" baseline="-25000" dirty="0" err="1" smtClean="0">
                  <a:latin typeface="Arial" pitchFamily="34" charset="0"/>
                  <a:cs typeface="Arial" pitchFamily="34" charset="0"/>
                </a:rPr>
                <a:t>p</a:t>
              </a:r>
              <a:endParaRPr lang="en-US" sz="1500" baseline="-250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smtClean="0">
                  <a:solidFill>
                    <a:srgbClr val="FF0000"/>
                  </a:solidFill>
                  <a:latin typeface="Arial" pitchFamily="34" charset="0"/>
                  <a:cs typeface="Arial" pitchFamily="34" charset="0"/>
                </a:rPr>
                <a:t>P</a:t>
              </a:r>
              <a:r>
                <a:rPr lang="en-US" sz="1500" b="1" baseline="-25000" dirty="0">
                  <a:solidFill>
                    <a:srgbClr val="FF0000"/>
                  </a:solidFill>
                  <a:latin typeface="Arial" pitchFamily="34" charset="0"/>
                  <a:cs typeface="Arial" pitchFamily="34" charset="0"/>
                </a:rPr>
                <a:t>s</a:t>
              </a:r>
              <a:endParaRPr kumimoji="0" lang="en-US" sz="1500" b="1" i="0" u="none" strike="noStrike" cap="none" normalizeH="0" baseline="-25000" dirty="0" smtClean="0">
                <a:ln>
                  <a:noFill/>
                </a:ln>
                <a:solidFill>
                  <a:srgbClr val="FF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51" y="2822"/>
              <a:ext cx="47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cs typeface="Arial" pitchFamily="34" charset="0"/>
                </a:rPr>
                <a:t>SMC</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2"/>
            <p:cNvSpPr>
              <a:spLocks noChangeArrowheads="1"/>
            </p:cNvSpPr>
            <p:nvPr/>
          </p:nvSpPr>
          <p:spPr bwMode="auto">
            <a:xfrm>
              <a:off x="1521" y="2845"/>
              <a:ext cx="335" cy="3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3"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FF0000"/>
            </a:solidFill>
            <a:ln w="3175"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4" name="Freeform 24"/>
          <p:cNvSpPr>
            <a:spLocks/>
          </p:cNvSpPr>
          <p:nvPr/>
        </p:nvSpPr>
        <p:spPr bwMode="auto">
          <a:xfrm>
            <a:off x="1279834" y="1768101"/>
            <a:ext cx="2146680" cy="2308971"/>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chemeClr val="tx1"/>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5" name="Rectangle 30"/>
          <p:cNvSpPr>
            <a:spLocks noChangeArrowheads="1"/>
          </p:cNvSpPr>
          <p:nvPr/>
        </p:nvSpPr>
        <p:spPr bwMode="auto">
          <a:xfrm>
            <a:off x="3559898" y="1636055"/>
            <a:ext cx="1008731"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i="0" u="none" strike="noStrike" cap="none" normalizeH="0" baseline="0" dirty="0" smtClean="0">
                <a:ln>
                  <a:noFill/>
                </a:ln>
                <a:effectLst/>
                <a:latin typeface="Arial" pitchFamily="34" charset="0"/>
                <a:cs typeface="Arial" pitchFamily="34" charset="0"/>
              </a:rPr>
              <a:t>MC</a:t>
            </a:r>
            <a:endParaRPr kumimoji="0" lang="en-US" sz="1800" i="0" u="none" strike="noStrike" cap="none" normalizeH="0" baseline="0" dirty="0" smtClean="0">
              <a:ln>
                <a:noFill/>
              </a:ln>
              <a:effectLst/>
              <a:latin typeface="Arial" pitchFamily="34" charset="0"/>
              <a:cs typeface="Arial" pitchFamily="34" charset="0"/>
            </a:endParaRPr>
          </a:p>
        </p:txBody>
      </p:sp>
      <p:cxnSp>
        <p:nvCxnSpPr>
          <p:cNvPr id="39" name="Straight Connector 38"/>
          <p:cNvCxnSpPr/>
          <p:nvPr/>
        </p:nvCxnSpPr>
        <p:spPr>
          <a:xfrm>
            <a:off x="1282959" y="3140968"/>
            <a:ext cx="886486" cy="0"/>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2169445" y="3140968"/>
            <a:ext cx="0" cy="2400643"/>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36702633"/>
      </p:ext>
    </p:extLst>
  </p:cSld>
  <p:clrMapOvr>
    <a:masterClrMapping/>
  </p:clrMapOvr>
  <p:transition spd="slow">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Content Placeholder 2"/>
          <p:cNvSpPr>
            <a:spLocks noGrp="1"/>
          </p:cNvSpPr>
          <p:nvPr>
            <p:ph idx="1"/>
          </p:nvPr>
        </p:nvSpPr>
        <p:spPr>
          <a:xfrm>
            <a:off x="467544" y="188640"/>
            <a:ext cx="8229600" cy="6111192"/>
          </a:xfrm>
        </p:spPr>
        <p:txBody>
          <a:bodyPr/>
          <a:lstStyle/>
          <a:p>
            <a:r>
              <a:rPr lang="en-GB" dirty="0" smtClean="0"/>
              <a:t>Without any Government intervention the market will continue to produce at </a:t>
            </a:r>
            <a:r>
              <a:rPr lang="en-GB" dirty="0" err="1" smtClean="0"/>
              <a:t>P</a:t>
            </a:r>
            <a:r>
              <a:rPr lang="en-GB" baseline="-25000" dirty="0" err="1" smtClean="0"/>
              <a:t>p</a:t>
            </a:r>
            <a:r>
              <a:rPr lang="en-GB" dirty="0" smtClean="0"/>
              <a:t> and </a:t>
            </a:r>
            <a:r>
              <a:rPr lang="en-GB" dirty="0" err="1" smtClean="0"/>
              <a:t>Q</a:t>
            </a:r>
            <a:r>
              <a:rPr lang="en-GB" baseline="-25000" dirty="0" err="1" smtClean="0"/>
              <a:t>p</a:t>
            </a:r>
            <a:r>
              <a:rPr lang="en-GB" dirty="0" smtClean="0"/>
              <a:t>  [where </a:t>
            </a:r>
            <a:r>
              <a:rPr lang="en-GB" dirty="0"/>
              <a:t>S</a:t>
            </a:r>
            <a:r>
              <a:rPr lang="en-GB" dirty="0" smtClean="0"/>
              <a:t>MB = MC]</a:t>
            </a:r>
          </a:p>
          <a:p>
            <a:r>
              <a:rPr lang="en-GB" dirty="0" smtClean="0"/>
              <a:t>Therefore the unregulated market is NOT socially </a:t>
            </a:r>
            <a:r>
              <a:rPr lang="en-GB" dirty="0" err="1" smtClean="0"/>
              <a:t>allocatively</a:t>
            </a:r>
            <a:r>
              <a:rPr lang="en-GB" dirty="0" smtClean="0"/>
              <a:t> efficient as  </a:t>
            </a:r>
            <a:r>
              <a:rPr lang="en-GB" b="1" dirty="0"/>
              <a:t>S</a:t>
            </a:r>
            <a:r>
              <a:rPr lang="en-GB" b="1" dirty="0" smtClean="0"/>
              <a:t>MB ≠ </a:t>
            </a:r>
            <a:r>
              <a:rPr lang="en-GB" b="1" dirty="0"/>
              <a:t>S</a:t>
            </a:r>
            <a:r>
              <a:rPr lang="en-GB" b="1" dirty="0" smtClean="0"/>
              <a:t>MC</a:t>
            </a:r>
          </a:p>
          <a:p>
            <a:r>
              <a:rPr lang="en-GB" dirty="0" smtClean="0"/>
              <a:t>The market fails as the </a:t>
            </a:r>
            <a:r>
              <a:rPr lang="en-GB" dirty="0"/>
              <a:t>good is </a:t>
            </a:r>
            <a:r>
              <a:rPr lang="en-GB" b="1" dirty="0" smtClean="0"/>
              <a:t>under-produced</a:t>
            </a:r>
            <a:r>
              <a:rPr lang="en-GB" dirty="0" smtClean="0"/>
              <a:t> </a:t>
            </a:r>
            <a:r>
              <a:rPr lang="en-GB" dirty="0"/>
              <a:t>and </a:t>
            </a:r>
            <a:r>
              <a:rPr lang="en-GB" b="1" dirty="0" smtClean="0"/>
              <a:t>over-priced </a:t>
            </a:r>
            <a:r>
              <a:rPr lang="en-GB" dirty="0"/>
              <a:t>[from society’s viewpoint too little is </a:t>
            </a:r>
            <a:r>
              <a:rPr lang="en-GB" dirty="0" smtClean="0"/>
              <a:t>produced and the </a:t>
            </a:r>
            <a:r>
              <a:rPr lang="en-GB" dirty="0"/>
              <a:t>price is too </a:t>
            </a:r>
            <a:r>
              <a:rPr lang="en-GB" dirty="0" smtClean="0"/>
              <a:t>high]</a:t>
            </a:r>
          </a:p>
          <a:p>
            <a:pPr marL="0" indent="0">
              <a:buNone/>
            </a:pPr>
            <a:r>
              <a:rPr lang="en-GB" dirty="0" smtClean="0"/>
              <a:t> </a:t>
            </a:r>
            <a:endParaRPr lang="en-GB" dirty="0"/>
          </a:p>
          <a:p>
            <a:pPr>
              <a:spcBef>
                <a:spcPts val="0"/>
              </a:spcBef>
            </a:pPr>
            <a:r>
              <a:rPr lang="en-GB" dirty="0" smtClean="0"/>
              <a:t>The social </a:t>
            </a:r>
            <a:r>
              <a:rPr lang="en-GB" u="sng" dirty="0" smtClean="0"/>
              <a:t>benefit</a:t>
            </a:r>
            <a:r>
              <a:rPr lang="en-GB" dirty="0" smtClean="0"/>
              <a:t>           </a:t>
            </a:r>
          </a:p>
          <a:p>
            <a:pPr marL="0" indent="0">
              <a:spcBef>
                <a:spcPts val="0"/>
              </a:spcBef>
              <a:buNone/>
            </a:pPr>
            <a:r>
              <a:rPr lang="en-GB" dirty="0" smtClean="0"/>
              <a:t>     is the blue shaded </a:t>
            </a:r>
          </a:p>
          <a:p>
            <a:pPr marL="0" indent="0">
              <a:spcBef>
                <a:spcPts val="0"/>
              </a:spcBef>
              <a:buNone/>
            </a:pPr>
            <a:r>
              <a:rPr lang="en-GB" dirty="0"/>
              <a:t> </a:t>
            </a:r>
            <a:r>
              <a:rPr lang="en-GB" dirty="0" smtClean="0"/>
              <a:t>    area</a:t>
            </a:r>
          </a:p>
          <a:p>
            <a:pPr marL="0" indent="0">
              <a:spcBef>
                <a:spcPts val="0"/>
              </a:spcBef>
              <a:buNone/>
            </a:pPr>
            <a:endParaRPr lang="en-GB" dirty="0"/>
          </a:p>
          <a:p>
            <a:pPr>
              <a:spcBef>
                <a:spcPts val="0"/>
              </a:spcBef>
            </a:pPr>
            <a:r>
              <a:rPr lang="en-GB" dirty="0" smtClean="0"/>
              <a:t>The social deadweight </a:t>
            </a:r>
          </a:p>
          <a:p>
            <a:pPr marL="0" indent="0">
              <a:spcBef>
                <a:spcPts val="0"/>
              </a:spcBef>
              <a:buNone/>
            </a:pPr>
            <a:r>
              <a:rPr lang="en-GB" dirty="0" smtClean="0"/>
              <a:t>     loss equals the dotted </a:t>
            </a:r>
          </a:p>
          <a:p>
            <a:pPr marL="0" indent="0">
              <a:spcBef>
                <a:spcPts val="0"/>
              </a:spcBef>
              <a:buNone/>
            </a:pPr>
            <a:r>
              <a:rPr lang="en-GB" dirty="0"/>
              <a:t> </a:t>
            </a:r>
            <a:r>
              <a:rPr lang="en-GB" dirty="0" smtClean="0"/>
              <a:t>    area</a:t>
            </a:r>
          </a:p>
          <a:p>
            <a:pPr marL="0" indent="0">
              <a:buNone/>
            </a:pPr>
            <a:endParaRPr lang="en-GB" dirty="0" smtClean="0">
              <a:solidFill>
                <a:srgbClr val="FF0000"/>
              </a:solidFill>
            </a:endParaRPr>
          </a:p>
          <a:p>
            <a:endParaRPr lang="en-GB" dirty="0" smtClean="0"/>
          </a:p>
          <a:p>
            <a:endParaRPr lang="en-GB" dirty="0"/>
          </a:p>
          <a:p>
            <a:endParaRPr lang="en-GB" dirty="0" smtClean="0"/>
          </a:p>
          <a:p>
            <a:endParaRPr lang="en-GB" dirty="0"/>
          </a:p>
          <a:p>
            <a:endParaRPr lang="en-GB" dirty="0"/>
          </a:p>
          <a:p>
            <a:endParaRPr lang="en-NZ" dirty="0"/>
          </a:p>
        </p:txBody>
      </p:sp>
      <p:sp>
        <p:nvSpPr>
          <p:cNvPr id="33" name="Freeform 24"/>
          <p:cNvSpPr>
            <a:spLocks/>
          </p:cNvSpPr>
          <p:nvPr/>
        </p:nvSpPr>
        <p:spPr bwMode="auto">
          <a:xfrm>
            <a:off x="4262968" y="2953476"/>
            <a:ext cx="1934951" cy="1771668"/>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chemeClr val="tx1"/>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4" name="Rectangle 30"/>
          <p:cNvSpPr>
            <a:spLocks noChangeArrowheads="1"/>
          </p:cNvSpPr>
          <p:nvPr/>
        </p:nvSpPr>
        <p:spPr bwMode="auto">
          <a:xfrm>
            <a:off x="6336400" y="2703346"/>
            <a:ext cx="956605"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i="0" u="none" strike="noStrike" cap="none" normalizeH="0" baseline="0" dirty="0" smtClean="0">
                <a:ln>
                  <a:noFill/>
                </a:ln>
                <a:effectLst/>
                <a:latin typeface="Arial" pitchFamily="34" charset="0"/>
                <a:cs typeface="Arial" pitchFamily="34" charset="0"/>
              </a:rPr>
              <a:t>MC</a:t>
            </a:r>
            <a:endParaRPr kumimoji="0" lang="en-US" sz="1800" i="0" u="none" strike="noStrike" cap="none" normalizeH="0" baseline="0" dirty="0" smtClean="0">
              <a:ln>
                <a:noFill/>
              </a:ln>
              <a:effectLst/>
              <a:latin typeface="Arial" pitchFamily="34" charset="0"/>
              <a:cs typeface="Arial" pitchFamily="34" charset="0"/>
            </a:endParaRPr>
          </a:p>
        </p:txBody>
      </p:sp>
      <p:cxnSp>
        <p:nvCxnSpPr>
          <p:cNvPr id="35" name="Straight Connector 34"/>
          <p:cNvCxnSpPr/>
          <p:nvPr/>
        </p:nvCxnSpPr>
        <p:spPr>
          <a:xfrm flipH="1">
            <a:off x="4262968" y="3969533"/>
            <a:ext cx="788834" cy="0"/>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7" name="Rectangle 36"/>
          <p:cNvSpPr/>
          <p:nvPr/>
        </p:nvSpPr>
        <p:spPr>
          <a:xfrm>
            <a:off x="4287318" y="4006577"/>
            <a:ext cx="779053" cy="1464935"/>
          </a:xfrm>
          <a:custGeom>
            <a:avLst/>
            <a:gdLst>
              <a:gd name="connsiteX0" fmla="*/ 0 w 800466"/>
              <a:gd name="connsiteY0" fmla="*/ 0 h 599362"/>
              <a:gd name="connsiteX1" fmla="*/ 800466 w 800466"/>
              <a:gd name="connsiteY1" fmla="*/ 0 h 599362"/>
              <a:gd name="connsiteX2" fmla="*/ 800466 w 800466"/>
              <a:gd name="connsiteY2" fmla="*/ 599362 h 599362"/>
              <a:gd name="connsiteX3" fmla="*/ 0 w 800466"/>
              <a:gd name="connsiteY3" fmla="*/ 599362 h 599362"/>
              <a:gd name="connsiteX4" fmla="*/ 0 w 800466"/>
              <a:gd name="connsiteY4" fmla="*/ 0 h 599362"/>
              <a:gd name="connsiteX0" fmla="*/ 0 w 800466"/>
              <a:gd name="connsiteY0" fmla="*/ 754380 h 1353742"/>
              <a:gd name="connsiteX1" fmla="*/ 800466 w 800466"/>
              <a:gd name="connsiteY1" fmla="*/ 0 h 1353742"/>
              <a:gd name="connsiteX2" fmla="*/ 800466 w 800466"/>
              <a:gd name="connsiteY2" fmla="*/ 1353742 h 1353742"/>
              <a:gd name="connsiteX3" fmla="*/ 0 w 800466"/>
              <a:gd name="connsiteY3" fmla="*/ 1353742 h 1353742"/>
              <a:gd name="connsiteX4" fmla="*/ 0 w 800466"/>
              <a:gd name="connsiteY4" fmla="*/ 754380 h 1353742"/>
              <a:gd name="connsiteX0" fmla="*/ 0 w 800466"/>
              <a:gd name="connsiteY0" fmla="*/ 754380 h 1353742"/>
              <a:gd name="connsiteX1" fmla="*/ 800466 w 800466"/>
              <a:gd name="connsiteY1" fmla="*/ 0 h 1353742"/>
              <a:gd name="connsiteX2" fmla="*/ 789036 w 800466"/>
              <a:gd name="connsiteY2" fmla="*/ 793672 h 1353742"/>
              <a:gd name="connsiteX3" fmla="*/ 0 w 800466"/>
              <a:gd name="connsiteY3" fmla="*/ 1353742 h 1353742"/>
              <a:gd name="connsiteX4" fmla="*/ 0 w 800466"/>
              <a:gd name="connsiteY4" fmla="*/ 754380 h 1353742"/>
              <a:gd name="connsiteX0" fmla="*/ 0 w 800466"/>
              <a:gd name="connsiteY0" fmla="*/ 754380 h 1513762"/>
              <a:gd name="connsiteX1" fmla="*/ 800466 w 800466"/>
              <a:gd name="connsiteY1" fmla="*/ 0 h 1513762"/>
              <a:gd name="connsiteX2" fmla="*/ 789036 w 800466"/>
              <a:gd name="connsiteY2" fmla="*/ 793672 h 1513762"/>
              <a:gd name="connsiteX3" fmla="*/ 0 w 800466"/>
              <a:gd name="connsiteY3" fmla="*/ 1513762 h 1513762"/>
              <a:gd name="connsiteX4" fmla="*/ 0 w 800466"/>
              <a:gd name="connsiteY4" fmla="*/ 754380 h 1513762"/>
              <a:gd name="connsiteX0" fmla="*/ 0 w 800466"/>
              <a:gd name="connsiteY0" fmla="*/ 754380 h 1513762"/>
              <a:gd name="connsiteX1" fmla="*/ 800466 w 800466"/>
              <a:gd name="connsiteY1" fmla="*/ 0 h 1513762"/>
              <a:gd name="connsiteX2" fmla="*/ 800466 w 800466"/>
              <a:gd name="connsiteY2" fmla="*/ 827962 h 1513762"/>
              <a:gd name="connsiteX3" fmla="*/ 0 w 800466"/>
              <a:gd name="connsiteY3" fmla="*/ 1513762 h 1513762"/>
              <a:gd name="connsiteX4" fmla="*/ 0 w 800466"/>
              <a:gd name="connsiteY4" fmla="*/ 754380 h 1513762"/>
              <a:gd name="connsiteX0" fmla="*/ 0 w 800466"/>
              <a:gd name="connsiteY0" fmla="*/ 754380 h 1513762"/>
              <a:gd name="connsiteX1" fmla="*/ 800466 w 800466"/>
              <a:gd name="connsiteY1" fmla="*/ 0 h 1513762"/>
              <a:gd name="connsiteX2" fmla="*/ 800466 w 800466"/>
              <a:gd name="connsiteY2" fmla="*/ 792529 h 1513762"/>
              <a:gd name="connsiteX3" fmla="*/ 0 w 800466"/>
              <a:gd name="connsiteY3" fmla="*/ 1513762 h 1513762"/>
              <a:gd name="connsiteX4" fmla="*/ 0 w 800466"/>
              <a:gd name="connsiteY4" fmla="*/ 754380 h 1513762"/>
              <a:gd name="connsiteX0" fmla="*/ 0 w 800466"/>
              <a:gd name="connsiteY0" fmla="*/ 754380 h 1513762"/>
              <a:gd name="connsiteX1" fmla="*/ 800466 w 800466"/>
              <a:gd name="connsiteY1" fmla="*/ 0 h 1513762"/>
              <a:gd name="connsiteX2" fmla="*/ 790906 w 800466"/>
              <a:gd name="connsiteY2" fmla="*/ 772844 h 1513762"/>
              <a:gd name="connsiteX3" fmla="*/ 0 w 800466"/>
              <a:gd name="connsiteY3" fmla="*/ 1513762 h 1513762"/>
              <a:gd name="connsiteX4" fmla="*/ 0 w 800466"/>
              <a:gd name="connsiteY4" fmla="*/ 754380 h 1513762"/>
              <a:gd name="connsiteX0" fmla="*/ 0 w 805681"/>
              <a:gd name="connsiteY0" fmla="*/ 754380 h 1513762"/>
              <a:gd name="connsiteX1" fmla="*/ 800466 w 805681"/>
              <a:gd name="connsiteY1" fmla="*/ 0 h 1513762"/>
              <a:gd name="connsiteX2" fmla="*/ 805681 w 805681"/>
              <a:gd name="connsiteY2" fmla="*/ 772844 h 1513762"/>
              <a:gd name="connsiteX3" fmla="*/ 0 w 805681"/>
              <a:gd name="connsiteY3" fmla="*/ 1513762 h 1513762"/>
              <a:gd name="connsiteX4" fmla="*/ 0 w 805681"/>
              <a:gd name="connsiteY4" fmla="*/ 754380 h 1513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5681" h="1513762">
                <a:moveTo>
                  <a:pt x="0" y="754380"/>
                </a:moveTo>
                <a:lnTo>
                  <a:pt x="800466" y="0"/>
                </a:lnTo>
                <a:cubicBezTo>
                  <a:pt x="802204" y="257615"/>
                  <a:pt x="803943" y="515229"/>
                  <a:pt x="805681" y="772844"/>
                </a:cubicBezTo>
                <a:lnTo>
                  <a:pt x="0" y="1513762"/>
                </a:lnTo>
                <a:lnTo>
                  <a:pt x="0" y="75438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36" name="Straight Connector 35"/>
          <p:cNvCxnSpPr/>
          <p:nvPr/>
        </p:nvCxnSpPr>
        <p:spPr>
          <a:xfrm>
            <a:off x="5075292" y="3969533"/>
            <a:ext cx="0" cy="1847906"/>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8" name="Isosceles Triangle 37"/>
          <p:cNvSpPr/>
          <p:nvPr/>
        </p:nvSpPr>
        <p:spPr>
          <a:xfrm>
            <a:off x="5094162" y="4016103"/>
            <a:ext cx="385852" cy="701497"/>
          </a:xfrm>
          <a:custGeom>
            <a:avLst/>
            <a:gdLst>
              <a:gd name="connsiteX0" fmla="*/ 0 w 419009"/>
              <a:gd name="connsiteY0" fmla="*/ 534809 h 534809"/>
              <a:gd name="connsiteX1" fmla="*/ 209505 w 419009"/>
              <a:gd name="connsiteY1" fmla="*/ 0 h 534809"/>
              <a:gd name="connsiteX2" fmla="*/ 419009 w 419009"/>
              <a:gd name="connsiteY2" fmla="*/ 534809 h 534809"/>
              <a:gd name="connsiteX3" fmla="*/ 0 w 419009"/>
              <a:gd name="connsiteY3" fmla="*/ 534809 h 534809"/>
              <a:gd name="connsiteX0" fmla="*/ 0 w 419009"/>
              <a:gd name="connsiteY0" fmla="*/ 525284 h 525284"/>
              <a:gd name="connsiteX1" fmla="*/ 19005 w 419009"/>
              <a:gd name="connsiteY1" fmla="*/ 0 h 525284"/>
              <a:gd name="connsiteX2" fmla="*/ 419009 w 419009"/>
              <a:gd name="connsiteY2" fmla="*/ 525284 h 525284"/>
              <a:gd name="connsiteX3" fmla="*/ 0 w 419009"/>
              <a:gd name="connsiteY3" fmla="*/ 525284 h 525284"/>
              <a:gd name="connsiteX0" fmla="*/ 0 w 404721"/>
              <a:gd name="connsiteY0" fmla="*/ 701497 h 701497"/>
              <a:gd name="connsiteX1" fmla="*/ 4717 w 404721"/>
              <a:gd name="connsiteY1" fmla="*/ 0 h 701497"/>
              <a:gd name="connsiteX2" fmla="*/ 404721 w 404721"/>
              <a:gd name="connsiteY2" fmla="*/ 525284 h 701497"/>
              <a:gd name="connsiteX3" fmla="*/ 0 w 404721"/>
              <a:gd name="connsiteY3" fmla="*/ 701497 h 701497"/>
              <a:gd name="connsiteX0" fmla="*/ 0 w 390434"/>
              <a:gd name="connsiteY0" fmla="*/ 701497 h 701497"/>
              <a:gd name="connsiteX1" fmla="*/ 4717 w 390434"/>
              <a:gd name="connsiteY1" fmla="*/ 0 h 701497"/>
              <a:gd name="connsiteX2" fmla="*/ 390434 w 390434"/>
              <a:gd name="connsiteY2" fmla="*/ 363359 h 701497"/>
              <a:gd name="connsiteX3" fmla="*/ 0 w 390434"/>
              <a:gd name="connsiteY3" fmla="*/ 701497 h 701497"/>
              <a:gd name="connsiteX0" fmla="*/ 9705 w 385852"/>
              <a:gd name="connsiteY0" fmla="*/ 701497 h 701497"/>
              <a:gd name="connsiteX1" fmla="*/ 135 w 385852"/>
              <a:gd name="connsiteY1" fmla="*/ 0 h 701497"/>
              <a:gd name="connsiteX2" fmla="*/ 385852 w 385852"/>
              <a:gd name="connsiteY2" fmla="*/ 363359 h 701497"/>
              <a:gd name="connsiteX3" fmla="*/ 9705 w 385852"/>
              <a:gd name="connsiteY3" fmla="*/ 701497 h 701497"/>
            </a:gdLst>
            <a:ahLst/>
            <a:cxnLst>
              <a:cxn ang="0">
                <a:pos x="connsiteX0" y="connsiteY0"/>
              </a:cxn>
              <a:cxn ang="0">
                <a:pos x="connsiteX1" y="connsiteY1"/>
              </a:cxn>
              <a:cxn ang="0">
                <a:pos x="connsiteX2" y="connsiteY2"/>
              </a:cxn>
              <a:cxn ang="0">
                <a:pos x="connsiteX3" y="connsiteY3"/>
              </a:cxn>
            </a:cxnLst>
            <a:rect l="l" t="t" r="r" b="b"/>
            <a:pathLst>
              <a:path w="385852" h="701497">
                <a:moveTo>
                  <a:pt x="9705" y="701497"/>
                </a:moveTo>
                <a:cubicBezTo>
                  <a:pt x="11277" y="467665"/>
                  <a:pt x="-1437" y="233832"/>
                  <a:pt x="135" y="0"/>
                </a:cubicBezTo>
                <a:lnTo>
                  <a:pt x="385852" y="363359"/>
                </a:lnTo>
                <a:lnTo>
                  <a:pt x="9705" y="701497"/>
                </a:lnTo>
                <a:close/>
              </a:path>
            </a:pathLst>
          </a:custGeom>
          <a:pattFill prst="pct10">
            <a:fgClr>
              <a:schemeClr val="tx1"/>
            </a:fgClr>
            <a:bgClr>
              <a:schemeClr val="accent6">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5" name="Group 5"/>
          <p:cNvGrpSpPr>
            <a:grpSpLocks noChangeAspect="1"/>
          </p:cNvGrpSpPr>
          <p:nvPr/>
        </p:nvGrpSpPr>
        <p:grpSpPr bwMode="auto">
          <a:xfrm>
            <a:off x="3709560" y="2751169"/>
            <a:ext cx="4012208" cy="3697980"/>
            <a:chOff x="521" y="1202"/>
            <a:chExt cx="2030"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074" y="3196"/>
              <a:ext cx="24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err="1" smtClean="0">
                  <a:ln>
                    <a:noFill/>
                  </a:ln>
                  <a:effectLst/>
                  <a:latin typeface="Arial" pitchFamily="34" charset="0"/>
                  <a:cs typeface="Arial" pitchFamily="34" charset="0"/>
                </a:rPr>
                <a:t>Q</a:t>
              </a:r>
              <a:r>
                <a:rPr kumimoji="0" lang="en-US" sz="1600" b="1" i="0" u="none" strike="noStrike" cap="none" normalizeH="0" baseline="-25000" dirty="0" err="1" smtClean="0">
                  <a:ln>
                    <a:noFill/>
                  </a:ln>
                  <a:effectLst/>
                  <a:latin typeface="Arial" pitchFamily="34" charset="0"/>
                  <a:cs typeface="Arial" pitchFamily="34" charset="0"/>
                </a:rPr>
                <a:t>p</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114"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smtClean="0">
                  <a:ln>
                    <a:noFill/>
                  </a:ln>
                  <a:solidFill>
                    <a:srgbClr val="FF0000"/>
                  </a:solidFill>
                  <a:effectLst/>
                  <a:latin typeface="Arial" pitchFamily="34" charset="0"/>
                  <a:cs typeface="Arial" pitchFamily="34" charset="0"/>
                </a:rPr>
                <a:t>Q</a:t>
              </a:r>
              <a:r>
                <a:rPr kumimoji="0" lang="en-US" sz="1500" b="1" i="0" u="none" strike="noStrike" cap="none" normalizeH="0" baseline="-25000" dirty="0" smtClean="0">
                  <a:ln>
                    <a:noFill/>
                  </a:ln>
                  <a:solidFill>
                    <a:srgbClr val="FF0000"/>
                  </a:solidFill>
                  <a:effectLst/>
                  <a:latin typeface="Arial" pitchFamily="34" charset="0"/>
                  <a:cs typeface="Arial" pitchFamily="34" charset="0"/>
                </a:rPr>
                <a:t>s</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405"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748"/>
              <a:ext cx="244"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latin typeface="Arial" pitchFamily="34" charset="0"/>
                  <a:cs typeface="Arial" pitchFamily="34" charset="0"/>
                </a:rPr>
                <a:t>P</a:t>
              </a:r>
              <a:r>
                <a:rPr lang="en-US" sz="1500" b="1" baseline="-25000" dirty="0" err="1" smtClean="0">
                  <a:latin typeface="Arial" pitchFamily="34" charset="0"/>
                  <a:cs typeface="Arial" pitchFamily="34" charset="0"/>
                </a:rPr>
                <a:t>p</a:t>
              </a:r>
              <a:endParaRPr lang="en-US" sz="1500" b="1" baseline="-250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endParaRPr kumimoji="0" lang="en-US" sz="1500" b="1" i="0" u="none" strike="noStrike" cap="none" normalizeH="0" baseline="-25000" dirty="0" smtClean="0">
                <a:ln>
                  <a:noFill/>
                </a:ln>
                <a:solidFill>
                  <a:srgbClr val="FF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51" y="2822"/>
              <a:ext cx="50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 = </a:t>
              </a:r>
              <a:r>
                <a:rPr lang="en-US" sz="1600" dirty="0">
                  <a:solidFill>
                    <a:srgbClr val="000000"/>
                  </a:solidFill>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55"/>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0000"/>
                  </a:solidFill>
                  <a:effectLst/>
                  <a:latin typeface="Arial" pitchFamily="34" charset="0"/>
                  <a:cs typeface="Arial" pitchFamily="34" charset="0"/>
                </a:rPr>
                <a:t>SMC</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2"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FF0000"/>
            </a:solidFill>
            <a:ln w="3175"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Tree>
    <p:extLst>
      <p:ext uri="{BB962C8B-B14F-4D97-AF65-F5344CB8AC3E}">
        <p14:creationId xmlns:p14="http://schemas.microsoft.com/office/powerpoint/2010/main" val="3672996349"/>
      </p:ext>
    </p:extLst>
  </p:cSld>
  <p:clrMapOvr>
    <a:masterClrMapping/>
  </p:clrMapOvr>
  <p:transition spd="slow">
    <p:plus/>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ketchup.google.com/3dwarehouse/download?mid=b4b144ec6e53aa7e725a8b59908d74ba&amp;rtyp=lt&amp;ctyp=other&amp;ts=12924682750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4249" y="188640"/>
            <a:ext cx="2304256" cy="1656184"/>
          </a:xfrm>
          <a:prstGeom prst="rect">
            <a:avLst/>
          </a:prstGeom>
          <a:noFill/>
          <a:ln>
            <a:noFill/>
          </a:ln>
        </p:spPr>
      </p:pic>
      <p:sp>
        <p:nvSpPr>
          <p:cNvPr id="2" name="Title 1"/>
          <p:cNvSpPr>
            <a:spLocks noGrp="1"/>
          </p:cNvSpPr>
          <p:nvPr>
            <p:ph type="title"/>
          </p:nvPr>
        </p:nvSpPr>
        <p:spPr/>
        <p:txBody>
          <a:bodyPr/>
          <a:lstStyle/>
          <a:p>
            <a:r>
              <a:rPr lang="en-NZ" b="1" dirty="0" smtClean="0"/>
              <a:t>Government Interventions for</a:t>
            </a:r>
            <a:br>
              <a:rPr lang="en-NZ" b="1" dirty="0" smtClean="0"/>
            </a:br>
            <a:r>
              <a:rPr lang="en-NZ" b="1" dirty="0" smtClean="0"/>
              <a:t> Positive Externalities of Production </a:t>
            </a:r>
            <a:endParaRPr lang="en-NZ" b="1" dirty="0"/>
          </a:p>
        </p:txBody>
      </p:sp>
      <p:sp>
        <p:nvSpPr>
          <p:cNvPr id="3" name="Content Placeholder 2"/>
          <p:cNvSpPr>
            <a:spLocks noGrp="1"/>
          </p:cNvSpPr>
          <p:nvPr>
            <p:ph idx="1"/>
          </p:nvPr>
        </p:nvSpPr>
        <p:spPr>
          <a:xfrm>
            <a:off x="467544" y="1412776"/>
            <a:ext cx="8424936" cy="5184576"/>
          </a:xfrm>
        </p:spPr>
        <p:txBody>
          <a:bodyPr/>
          <a:lstStyle/>
          <a:p>
            <a:pPr marL="0" indent="0">
              <a:buNone/>
            </a:pPr>
            <a:r>
              <a:rPr lang="en-NZ" dirty="0" smtClean="0"/>
              <a:t>Possible Government Interventions are: </a:t>
            </a:r>
          </a:p>
          <a:p>
            <a:r>
              <a:rPr lang="en-NZ" b="1" dirty="0" smtClean="0"/>
              <a:t>Subsidise</a:t>
            </a:r>
            <a:r>
              <a:rPr lang="en-NZ" dirty="0" smtClean="0"/>
              <a:t> – subsidise the production of the good. This will raise production to Qs and encourage consumption by lowering price</a:t>
            </a:r>
          </a:p>
          <a:p>
            <a:r>
              <a:rPr lang="en-NZ" b="1" dirty="0" smtClean="0"/>
              <a:t>Regulation</a:t>
            </a:r>
            <a:r>
              <a:rPr lang="en-NZ" dirty="0" smtClean="0"/>
              <a:t> – make production/consumption compulsory, this will increase production to Qs  </a:t>
            </a:r>
          </a:p>
          <a:p>
            <a:r>
              <a:rPr lang="en-NZ" b="1" dirty="0"/>
              <a:t>Education</a:t>
            </a:r>
            <a:r>
              <a:rPr lang="en-NZ" dirty="0"/>
              <a:t> – Government funded education campaigns that inform people about the social </a:t>
            </a:r>
            <a:r>
              <a:rPr lang="en-NZ" dirty="0" smtClean="0"/>
              <a:t>benefits </a:t>
            </a:r>
            <a:r>
              <a:rPr lang="en-NZ" dirty="0"/>
              <a:t>. This will </a:t>
            </a:r>
            <a:r>
              <a:rPr lang="en-NZ" dirty="0" smtClean="0"/>
              <a:t>increase MB [demand] </a:t>
            </a:r>
            <a:r>
              <a:rPr lang="en-NZ" dirty="0"/>
              <a:t>and therefore consumption/ </a:t>
            </a:r>
            <a:r>
              <a:rPr lang="en-NZ" dirty="0" smtClean="0"/>
              <a:t>production rises </a:t>
            </a:r>
            <a:r>
              <a:rPr lang="en-NZ" dirty="0"/>
              <a:t>to </a:t>
            </a:r>
            <a:r>
              <a:rPr lang="en-NZ" dirty="0" smtClean="0"/>
              <a:t>Qs</a:t>
            </a:r>
          </a:p>
          <a:p>
            <a:r>
              <a:rPr lang="en-NZ" b="1" dirty="0" smtClean="0">
                <a:solidFill>
                  <a:srgbClr val="FF0000"/>
                </a:solidFill>
              </a:rPr>
              <a:t>Property Rights </a:t>
            </a:r>
            <a:r>
              <a:rPr lang="en-NZ" dirty="0" smtClean="0">
                <a:solidFill>
                  <a:srgbClr val="FF0000"/>
                </a:solidFill>
              </a:rPr>
              <a:t>– establish property rights so the firm causing the social/</a:t>
            </a:r>
            <a:r>
              <a:rPr lang="en-NZ" dirty="0" err="1" smtClean="0">
                <a:solidFill>
                  <a:srgbClr val="FF0000"/>
                </a:solidFill>
              </a:rPr>
              <a:t>spillover</a:t>
            </a:r>
            <a:r>
              <a:rPr lang="en-NZ" dirty="0" smtClean="0">
                <a:solidFill>
                  <a:srgbClr val="FF0000"/>
                </a:solidFill>
              </a:rPr>
              <a:t> benefits has the right to benefit from the positive externality.  This would reduce firm’s costs of production and/or encourage production so production </a:t>
            </a:r>
          </a:p>
          <a:p>
            <a:pPr marL="0" indent="0">
              <a:spcBef>
                <a:spcPts val="0"/>
              </a:spcBef>
              <a:buNone/>
            </a:pPr>
            <a:r>
              <a:rPr lang="en-NZ" dirty="0" smtClean="0">
                <a:solidFill>
                  <a:srgbClr val="FF0000"/>
                </a:solidFill>
              </a:rPr>
              <a:t>                 increases towards Qs. </a:t>
            </a:r>
          </a:p>
          <a:p>
            <a:pPr marL="0" indent="0">
              <a:buNone/>
            </a:pPr>
            <a:endParaRPr lang="en-NZ" dirty="0"/>
          </a:p>
          <a:p>
            <a:endParaRPr lang="en-NZ" dirty="0" smtClean="0"/>
          </a:p>
          <a:p>
            <a:endParaRPr lang="en-NZ" dirty="0"/>
          </a:p>
        </p:txBody>
      </p:sp>
    </p:spTree>
    <p:extLst>
      <p:ext uri="{BB962C8B-B14F-4D97-AF65-F5344CB8AC3E}">
        <p14:creationId xmlns:p14="http://schemas.microsoft.com/office/powerpoint/2010/main" val="3188868597"/>
      </p:ext>
    </p:extLst>
  </p:cSld>
  <p:clrMapOvr>
    <a:masterClrMapping/>
  </p:clrMapOvr>
  <p:transition spd="slow">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864096"/>
          </a:xfrm>
        </p:spPr>
        <p:txBody>
          <a:bodyPr/>
          <a:lstStyle/>
          <a:p>
            <a:pPr algn="ctr"/>
            <a:r>
              <a:rPr lang="en-NZ" sz="3600" b="1" dirty="0" smtClean="0"/>
              <a:t>Positive Externalities of Consumption </a:t>
            </a:r>
            <a:endParaRPr lang="en-NZ" sz="3600" b="1" dirty="0"/>
          </a:p>
        </p:txBody>
      </p:sp>
      <p:sp>
        <p:nvSpPr>
          <p:cNvPr id="3" name="Content Placeholder 2"/>
          <p:cNvSpPr>
            <a:spLocks noGrp="1"/>
          </p:cNvSpPr>
          <p:nvPr>
            <p:ph idx="1"/>
          </p:nvPr>
        </p:nvSpPr>
        <p:spPr>
          <a:xfrm>
            <a:off x="467544" y="1268760"/>
            <a:ext cx="8424936" cy="5328592"/>
          </a:xfrm>
        </p:spPr>
        <p:txBody>
          <a:bodyPr/>
          <a:lstStyle/>
          <a:p>
            <a:r>
              <a:rPr lang="en-GB" sz="2800" dirty="0"/>
              <a:t>One person’s consumption benefits others. i.e. </a:t>
            </a:r>
            <a:r>
              <a:rPr lang="en-GB" sz="2800" dirty="0" smtClean="0"/>
              <a:t>the benefit to society is </a:t>
            </a:r>
            <a:r>
              <a:rPr lang="en-GB" sz="2800" dirty="0"/>
              <a:t>greater than </a:t>
            </a:r>
            <a:r>
              <a:rPr lang="en-GB" sz="2800" dirty="0" smtClean="0"/>
              <a:t>the benefit to the individual. </a:t>
            </a:r>
            <a:endParaRPr lang="en-NZ" sz="2800" dirty="0"/>
          </a:p>
          <a:p>
            <a:pPr marL="361950" indent="0">
              <a:buNone/>
            </a:pPr>
            <a:r>
              <a:rPr lang="en-GB" i="1" dirty="0"/>
              <a:t>e.g. using public transport rather than a private vehicle to travel into the city to work has </a:t>
            </a:r>
            <a:r>
              <a:rPr lang="en-GB" i="1" dirty="0" err="1"/>
              <a:t>spillover</a:t>
            </a:r>
            <a:r>
              <a:rPr lang="en-GB" i="1" dirty="0"/>
              <a:t> benefits to others as there is less congestion on the roads, </a:t>
            </a:r>
            <a:r>
              <a:rPr lang="en-GB" i="1" dirty="0" smtClean="0"/>
              <a:t>noise </a:t>
            </a:r>
            <a:r>
              <a:rPr lang="en-GB" i="1" dirty="0"/>
              <a:t>pollution is less, more parking </a:t>
            </a:r>
            <a:r>
              <a:rPr lang="en-GB" i="1" dirty="0" smtClean="0"/>
              <a:t>available</a:t>
            </a:r>
            <a:r>
              <a:rPr lang="en-GB" i="1" dirty="0"/>
              <a:t> </a:t>
            </a:r>
            <a:r>
              <a:rPr lang="en-GB" i="1" dirty="0" smtClean="0"/>
              <a:t>etc.</a:t>
            </a:r>
            <a:endParaRPr lang="en-NZ" i="1" dirty="0"/>
          </a:p>
          <a:p>
            <a:r>
              <a:rPr lang="en-GB" sz="2800" dirty="0" smtClean="0"/>
              <a:t>producing this good results in </a:t>
            </a:r>
            <a:r>
              <a:rPr lang="en-GB" sz="2800" u="sng" dirty="0" err="1" smtClean="0"/>
              <a:t>spillover</a:t>
            </a:r>
            <a:r>
              <a:rPr lang="en-GB" sz="2800" u="sng" dirty="0" smtClean="0"/>
              <a:t> benefits</a:t>
            </a:r>
            <a:r>
              <a:rPr lang="en-GB" sz="2800" dirty="0" smtClean="0"/>
              <a:t> to society.</a:t>
            </a:r>
          </a:p>
          <a:p>
            <a:r>
              <a:rPr lang="en-GB" sz="2800" dirty="0" smtClean="0"/>
              <a:t>In this case </a:t>
            </a:r>
            <a:r>
              <a:rPr lang="en-GB" sz="3200" b="1" dirty="0" smtClean="0"/>
              <a:t>SMB </a:t>
            </a:r>
            <a:r>
              <a:rPr lang="en-GB" sz="3200" b="1" dirty="0"/>
              <a:t>&gt; </a:t>
            </a:r>
            <a:r>
              <a:rPr lang="en-GB" sz="3200" b="1" dirty="0" smtClean="0"/>
              <a:t>MB   </a:t>
            </a:r>
            <a:endParaRPr lang="en-GB" sz="2800" b="1" dirty="0" smtClean="0"/>
          </a:p>
          <a:p>
            <a:pPr marL="354013" indent="0">
              <a:buNone/>
            </a:pPr>
            <a:r>
              <a:rPr lang="en-GB" sz="2800" i="1" dirty="0" smtClean="0"/>
              <a:t>[the </a:t>
            </a:r>
            <a:r>
              <a:rPr lang="en-GB" sz="2800" i="1" dirty="0"/>
              <a:t>Social </a:t>
            </a:r>
            <a:r>
              <a:rPr lang="en-GB" sz="2800" i="1" dirty="0" smtClean="0"/>
              <a:t>Marginal Benefit is greater than the    </a:t>
            </a:r>
          </a:p>
          <a:p>
            <a:pPr marL="354013" indent="0">
              <a:spcBef>
                <a:spcPts val="0"/>
              </a:spcBef>
              <a:buNone/>
            </a:pPr>
            <a:r>
              <a:rPr lang="en-GB" sz="2800" i="1" dirty="0"/>
              <a:t> </a:t>
            </a:r>
            <a:r>
              <a:rPr lang="en-GB" sz="2800" i="1" dirty="0" smtClean="0"/>
              <a:t>            Marginal Benefit</a:t>
            </a:r>
            <a:r>
              <a:rPr lang="en-GB" sz="2800" dirty="0" smtClean="0"/>
              <a:t>]</a:t>
            </a:r>
          </a:p>
          <a:p>
            <a:endParaRPr lang="en-GB" sz="2800" b="1" u="sng" dirty="0"/>
          </a:p>
          <a:p>
            <a:endParaRPr lang="en-GB" sz="400" b="1" u="sng" dirty="0" smtClean="0"/>
          </a:p>
        </p:txBody>
      </p:sp>
    </p:spTree>
    <p:extLst>
      <p:ext uri="{BB962C8B-B14F-4D97-AF65-F5344CB8AC3E}">
        <p14:creationId xmlns:p14="http://schemas.microsoft.com/office/powerpoint/2010/main" val="3292276341"/>
      </p:ext>
    </p:extLst>
  </p:cSld>
  <p:clrMapOvr>
    <a:masterClrMapping/>
  </p:clrMapOvr>
  <p:transition spd="slow">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Positive Externalities of Consumption - Model</a:t>
            </a:r>
            <a:endParaRPr lang="en-NZ" dirty="0"/>
          </a:p>
        </p:txBody>
      </p:sp>
      <p:sp>
        <p:nvSpPr>
          <p:cNvPr id="4" name="Content Placeholder 2"/>
          <p:cNvSpPr>
            <a:spLocks noGrp="1"/>
          </p:cNvSpPr>
          <p:nvPr>
            <p:ph idx="1"/>
          </p:nvPr>
        </p:nvSpPr>
        <p:spPr>
          <a:xfrm>
            <a:off x="457200" y="1412776"/>
            <a:ext cx="8229600" cy="4968552"/>
          </a:xfrm>
        </p:spPr>
        <p:txBody>
          <a:bodyPr/>
          <a:lstStyle/>
          <a:p>
            <a:pPr marL="4937125" indent="-273050"/>
            <a:r>
              <a:rPr lang="en-GB" dirty="0"/>
              <a:t>S</a:t>
            </a:r>
            <a:r>
              <a:rPr lang="en-GB" dirty="0" smtClean="0"/>
              <a:t>MC </a:t>
            </a:r>
            <a:r>
              <a:rPr lang="en-GB" dirty="0"/>
              <a:t>= </a:t>
            </a:r>
            <a:r>
              <a:rPr lang="en-GB" dirty="0" smtClean="0"/>
              <a:t>SMB </a:t>
            </a:r>
            <a:r>
              <a:rPr lang="en-GB" dirty="0"/>
              <a:t>is the </a:t>
            </a:r>
            <a:r>
              <a:rPr lang="en-GB" b="1" dirty="0"/>
              <a:t>socially desirable equilibrium</a:t>
            </a:r>
            <a:r>
              <a:rPr lang="en-GB" dirty="0"/>
              <a:t> </a:t>
            </a:r>
            <a:r>
              <a:rPr lang="en-GB" dirty="0" smtClean="0"/>
              <a:t>and is </a:t>
            </a:r>
            <a:r>
              <a:rPr lang="en-GB" b="1" dirty="0" err="1" smtClean="0"/>
              <a:t>allocatively</a:t>
            </a:r>
            <a:r>
              <a:rPr lang="en-GB" b="1" dirty="0" smtClean="0"/>
              <a:t> efficient </a:t>
            </a:r>
            <a:r>
              <a:rPr lang="en-GB" dirty="0" smtClean="0"/>
              <a:t>from society’s viewpoint</a:t>
            </a:r>
          </a:p>
          <a:p>
            <a:pPr marL="4664075" indent="0">
              <a:buNone/>
            </a:pPr>
            <a:r>
              <a:rPr lang="en-GB" dirty="0" smtClean="0"/>
              <a:t>Therefore from society’s viewpoint  </a:t>
            </a:r>
          </a:p>
          <a:p>
            <a:pPr marL="4937125" indent="-273050"/>
            <a:r>
              <a:rPr lang="en-US" dirty="0"/>
              <a:t>Quantity should be </a:t>
            </a:r>
            <a:r>
              <a:rPr lang="en-US" b="1" dirty="0"/>
              <a:t>Q</a:t>
            </a:r>
            <a:r>
              <a:rPr lang="en-US" b="1" baseline="-25000" dirty="0"/>
              <a:t>s</a:t>
            </a:r>
            <a:r>
              <a:rPr lang="en-US" dirty="0"/>
              <a:t> [the social </a:t>
            </a:r>
            <a:r>
              <a:rPr lang="en-US" dirty="0" smtClean="0"/>
              <a:t>quantity]</a:t>
            </a:r>
          </a:p>
          <a:p>
            <a:pPr marL="4937125" indent="-273050"/>
            <a:r>
              <a:rPr lang="en-US" dirty="0" smtClean="0"/>
              <a:t>Price should be </a:t>
            </a:r>
            <a:r>
              <a:rPr lang="en-US" b="1" dirty="0" smtClean="0"/>
              <a:t>P</a:t>
            </a:r>
            <a:r>
              <a:rPr lang="en-US" b="1" baseline="-25000" dirty="0" smtClean="0"/>
              <a:t>s</a:t>
            </a:r>
            <a:r>
              <a:rPr lang="en-US" dirty="0" smtClean="0"/>
              <a:t> [the social price] </a:t>
            </a:r>
            <a:r>
              <a:rPr lang="en-US" sz="2000" i="1" dirty="0" smtClean="0"/>
              <a:t>Note: </a:t>
            </a:r>
            <a:r>
              <a:rPr lang="en-US" sz="2000" b="1" i="1" dirty="0" smtClean="0"/>
              <a:t>P</a:t>
            </a:r>
            <a:r>
              <a:rPr lang="en-US" sz="2000" b="1" i="1" baseline="-25000" dirty="0" smtClean="0"/>
              <a:t>s</a:t>
            </a:r>
            <a:r>
              <a:rPr lang="en-US" sz="2000" i="1" dirty="0" smtClean="0"/>
              <a:t> is </a:t>
            </a:r>
            <a:r>
              <a:rPr lang="en-US" sz="2000" i="1" u="sng" dirty="0" smtClean="0"/>
              <a:t>not</a:t>
            </a:r>
            <a:r>
              <a:rPr lang="en-US" sz="2000" i="1" dirty="0" smtClean="0"/>
              <a:t> at intersection of SMB and MC</a:t>
            </a:r>
            <a:endParaRPr lang="en-NZ" dirty="0"/>
          </a:p>
          <a:p>
            <a:pPr marL="4572000" indent="0">
              <a:buNone/>
            </a:pPr>
            <a:r>
              <a:rPr lang="en-US" dirty="0"/>
              <a:t> </a:t>
            </a:r>
            <a:endParaRPr lang="en-NZ" dirty="0"/>
          </a:p>
          <a:p>
            <a:pPr marL="4572000" indent="0">
              <a:buNone/>
            </a:pPr>
            <a:r>
              <a:rPr lang="en-NZ" dirty="0" smtClean="0"/>
              <a:t>				</a:t>
            </a:r>
            <a:endParaRPr lang="en-NZ" dirty="0"/>
          </a:p>
        </p:txBody>
      </p:sp>
      <p:grpSp>
        <p:nvGrpSpPr>
          <p:cNvPr id="5" name="Group 5"/>
          <p:cNvGrpSpPr>
            <a:grpSpLocks noChangeAspect="1"/>
          </p:cNvGrpSpPr>
          <p:nvPr/>
        </p:nvGrpSpPr>
        <p:grpSpPr bwMode="auto">
          <a:xfrm>
            <a:off x="683764" y="1543384"/>
            <a:ext cx="4126628" cy="4765936"/>
            <a:chOff x="521" y="1202"/>
            <a:chExt cx="1980"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560" y="3196"/>
              <a:ext cx="22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38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822"/>
              <a:ext cx="244" cy="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algn="r" fontAlgn="base">
                <a:spcBef>
                  <a:spcPct val="0"/>
                </a:spcBef>
                <a:spcAft>
                  <a:spcPct val="0"/>
                </a:spcAft>
              </a:pP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p>
            <a:p>
              <a:pPr marL="0" marR="0" lvl="0" indent="0" algn="r" defTabSz="914400" rtl="0" eaLnBrk="1" fontAlgn="base" latinLnBrk="0" hangingPunct="1">
                <a:lnSpc>
                  <a:spcPct val="100000"/>
                </a:lnSpc>
                <a:spcBef>
                  <a:spcPct val="0"/>
                </a:spcBef>
                <a:spcAft>
                  <a:spcPct val="0"/>
                </a:spcAft>
                <a:buClrTx/>
                <a:buSzTx/>
                <a:buFontTx/>
                <a:buNone/>
                <a:tabLst/>
              </a:pP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51" y="2822"/>
              <a:ext cx="14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 = SMC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 name="Rectangle 32"/>
            <p:cNvSpPr>
              <a:spLocks noChangeArrowheads="1"/>
            </p:cNvSpPr>
            <p:nvPr/>
          </p:nvSpPr>
          <p:spPr bwMode="auto">
            <a:xfrm>
              <a:off x="1521" y="2845"/>
              <a:ext cx="335" cy="3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31"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3"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4" name="Freeform 24"/>
          <p:cNvSpPr>
            <a:spLocks/>
          </p:cNvSpPr>
          <p:nvPr/>
        </p:nvSpPr>
        <p:spPr bwMode="auto">
          <a:xfrm flipV="1">
            <a:off x="1979712" y="1759165"/>
            <a:ext cx="2369040" cy="2749955"/>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5" name="Rectangle 30"/>
          <p:cNvSpPr>
            <a:spLocks noChangeArrowheads="1"/>
          </p:cNvSpPr>
          <p:nvPr/>
        </p:nvSpPr>
        <p:spPr bwMode="auto">
          <a:xfrm>
            <a:off x="4348753" y="4386009"/>
            <a:ext cx="583288"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b="1" i="0" u="none" strike="noStrike" cap="none" normalizeH="0" baseline="0" dirty="0" smtClean="0">
                <a:ln>
                  <a:noFill/>
                </a:ln>
                <a:solidFill>
                  <a:srgbClr val="FF0000"/>
                </a:solidFill>
                <a:effectLst/>
                <a:latin typeface="Arial" pitchFamily="34" charset="0"/>
                <a:cs typeface="Arial" pitchFamily="34" charset="0"/>
              </a:rPr>
              <a:t>SMB</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cxnSp>
        <p:nvCxnSpPr>
          <p:cNvPr id="39" name="Straight Connector 38"/>
          <p:cNvCxnSpPr/>
          <p:nvPr/>
        </p:nvCxnSpPr>
        <p:spPr>
          <a:xfrm>
            <a:off x="1340273" y="4293478"/>
            <a:ext cx="1756628"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3117016" y="3043299"/>
            <a:ext cx="0" cy="2500359"/>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34767029"/>
      </p:ext>
    </p:extLst>
  </p:cSld>
  <p:clrMapOvr>
    <a:masterClrMapping/>
  </p:clrMapOvr>
  <p:transition spd="slow">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67544" y="404664"/>
            <a:ext cx="8229600"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chemeClr val="accent2"/>
              </a:buClr>
              <a:buSzPct val="80000"/>
              <a:buFont typeface="Wingdings" pitchFamily="2" charset="2"/>
              <a:buChar char="¨"/>
              <a:defRPr sz="2400">
                <a:solidFill>
                  <a:schemeClr val="tx1"/>
                </a:solidFill>
                <a:latin typeface="Calibri" pitchFamily="34" charset="0"/>
                <a:cs typeface="Calibri" pitchFamily="34" charset="0"/>
              </a:defRPr>
            </a:lvl2pPr>
            <a:lvl3pPr marL="1143000" indent="-228600" algn="l" rtl="0" fontAlgn="base">
              <a:spcBef>
                <a:spcPct val="20000"/>
              </a:spcBef>
              <a:spcAft>
                <a:spcPct val="0"/>
              </a:spcAft>
              <a:buClr>
                <a:schemeClr val="bg2"/>
              </a:buClr>
              <a:buSzPct val="65000"/>
              <a:buFont typeface="Wingdings" pitchFamily="2" charset="2"/>
              <a:buChar char="n"/>
              <a:defRPr sz="2000">
                <a:solidFill>
                  <a:schemeClr val="tx1"/>
                </a:solidFill>
                <a:latin typeface="Calibri" pitchFamily="34" charset="0"/>
                <a:cs typeface="Calibri" pitchFamily="34" charset="0"/>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a:lstStyle>
          <a:p>
            <a:r>
              <a:rPr lang="en-GB" kern="0" dirty="0" smtClean="0"/>
              <a:t>Without any Government intervention the market will continue to produce at </a:t>
            </a:r>
            <a:r>
              <a:rPr lang="en-GB" kern="0" dirty="0" err="1" smtClean="0"/>
              <a:t>P</a:t>
            </a:r>
            <a:r>
              <a:rPr lang="en-GB" kern="0" baseline="-25000" dirty="0" err="1" smtClean="0"/>
              <a:t>p</a:t>
            </a:r>
            <a:r>
              <a:rPr lang="en-GB" kern="0" dirty="0" smtClean="0"/>
              <a:t> and </a:t>
            </a:r>
            <a:r>
              <a:rPr lang="en-GB" kern="0" dirty="0" err="1" smtClean="0"/>
              <a:t>Q</a:t>
            </a:r>
            <a:r>
              <a:rPr lang="en-GB" kern="0" baseline="-25000" dirty="0" err="1" smtClean="0"/>
              <a:t>p</a:t>
            </a:r>
            <a:r>
              <a:rPr lang="en-GB" kern="0" dirty="0" smtClean="0"/>
              <a:t>  [where SMC = MB]</a:t>
            </a:r>
          </a:p>
          <a:p>
            <a:r>
              <a:rPr lang="en-GB" kern="0" dirty="0" smtClean="0"/>
              <a:t>Therefore the unregulated market will NOT be socially </a:t>
            </a:r>
            <a:r>
              <a:rPr lang="en-GB" kern="0" dirty="0" err="1" smtClean="0"/>
              <a:t>allocatively</a:t>
            </a:r>
            <a:r>
              <a:rPr lang="en-GB" kern="0" dirty="0" smtClean="0"/>
              <a:t> efficient as  </a:t>
            </a:r>
            <a:r>
              <a:rPr lang="en-GB" b="1" kern="0" dirty="0" smtClean="0"/>
              <a:t>SMB ≠ SMC</a:t>
            </a:r>
          </a:p>
          <a:p>
            <a:r>
              <a:rPr lang="en-GB" kern="0" dirty="0" smtClean="0"/>
              <a:t>The market fails as the good is </a:t>
            </a:r>
            <a:r>
              <a:rPr lang="en-GB" b="1" kern="0" dirty="0" smtClean="0"/>
              <a:t>under-produced</a:t>
            </a:r>
            <a:r>
              <a:rPr lang="en-GB" kern="0" dirty="0" smtClean="0"/>
              <a:t> and </a:t>
            </a:r>
            <a:r>
              <a:rPr lang="en-GB" b="1" kern="0" dirty="0" smtClean="0"/>
              <a:t>over-priced </a:t>
            </a:r>
            <a:r>
              <a:rPr lang="en-GB" kern="0" dirty="0" smtClean="0"/>
              <a:t>[from society’s viewpoint </a:t>
            </a:r>
            <a:r>
              <a:rPr lang="en-GB" kern="0" dirty="0"/>
              <a:t>too little is </a:t>
            </a:r>
            <a:r>
              <a:rPr lang="en-GB" kern="0" dirty="0" smtClean="0"/>
              <a:t>produced and the price is too high].</a:t>
            </a:r>
          </a:p>
          <a:p>
            <a:pPr marL="0" indent="0">
              <a:buFont typeface="Wingdings" pitchFamily="2" charset="2"/>
              <a:buNone/>
            </a:pPr>
            <a:r>
              <a:rPr lang="en-GB" kern="0" dirty="0" smtClean="0"/>
              <a:t> </a:t>
            </a:r>
          </a:p>
          <a:p>
            <a:pPr>
              <a:spcBef>
                <a:spcPts val="0"/>
              </a:spcBef>
            </a:pPr>
            <a:r>
              <a:rPr lang="en-GB" kern="0" dirty="0" smtClean="0"/>
              <a:t>The social benefit is the </a:t>
            </a:r>
          </a:p>
          <a:p>
            <a:pPr marL="0" indent="0">
              <a:spcBef>
                <a:spcPts val="0"/>
              </a:spcBef>
              <a:buNone/>
            </a:pPr>
            <a:r>
              <a:rPr lang="en-GB" kern="0" dirty="0"/>
              <a:t> </a:t>
            </a:r>
            <a:r>
              <a:rPr lang="en-GB" kern="0" dirty="0" smtClean="0"/>
              <a:t>    blue shaded area </a:t>
            </a:r>
          </a:p>
          <a:p>
            <a:pPr marL="0" indent="0">
              <a:spcBef>
                <a:spcPts val="0"/>
              </a:spcBef>
              <a:buFont typeface="Wingdings" pitchFamily="2" charset="2"/>
              <a:buNone/>
            </a:pPr>
            <a:r>
              <a:rPr lang="en-GB" kern="0" dirty="0" smtClean="0"/>
              <a:t>     </a:t>
            </a:r>
            <a:endParaRPr lang="en-GB" sz="1400" kern="0" dirty="0" smtClean="0"/>
          </a:p>
          <a:p>
            <a:pPr>
              <a:spcBef>
                <a:spcPts val="0"/>
              </a:spcBef>
            </a:pPr>
            <a:r>
              <a:rPr lang="en-GB" kern="0" dirty="0" smtClean="0"/>
              <a:t>The social deadweight loss</a:t>
            </a:r>
          </a:p>
          <a:p>
            <a:pPr marL="0" indent="0">
              <a:spcBef>
                <a:spcPts val="0"/>
              </a:spcBef>
              <a:buFont typeface="Wingdings" pitchFamily="2" charset="2"/>
              <a:buNone/>
            </a:pPr>
            <a:r>
              <a:rPr lang="en-GB" kern="0" dirty="0" smtClean="0"/>
              <a:t>     equals the dotted area</a:t>
            </a:r>
          </a:p>
          <a:p>
            <a:pPr marL="0" indent="0">
              <a:buFont typeface="Wingdings" pitchFamily="2" charset="2"/>
              <a:buNone/>
            </a:pPr>
            <a:endParaRPr lang="en-GB" kern="0" dirty="0" smtClean="0">
              <a:solidFill>
                <a:srgbClr val="FF0000"/>
              </a:solidFill>
            </a:endParaRPr>
          </a:p>
          <a:p>
            <a:endParaRPr lang="en-GB" kern="0" dirty="0" smtClean="0"/>
          </a:p>
          <a:p>
            <a:endParaRPr lang="en-GB" kern="0" dirty="0" smtClean="0"/>
          </a:p>
          <a:p>
            <a:endParaRPr lang="en-GB" kern="0" dirty="0" smtClean="0"/>
          </a:p>
          <a:p>
            <a:endParaRPr lang="en-GB" kern="0" dirty="0" smtClean="0"/>
          </a:p>
          <a:p>
            <a:endParaRPr lang="en-GB" kern="0" dirty="0" smtClean="0"/>
          </a:p>
          <a:p>
            <a:endParaRPr lang="en-NZ" kern="0" dirty="0"/>
          </a:p>
        </p:txBody>
      </p:sp>
      <p:grpSp>
        <p:nvGrpSpPr>
          <p:cNvPr id="5" name="Group 5"/>
          <p:cNvGrpSpPr>
            <a:grpSpLocks noChangeAspect="1"/>
          </p:cNvGrpSpPr>
          <p:nvPr/>
        </p:nvGrpSpPr>
        <p:grpSpPr bwMode="auto">
          <a:xfrm>
            <a:off x="4139306" y="3115396"/>
            <a:ext cx="4249382" cy="3697980"/>
            <a:chOff x="424" y="1202"/>
            <a:chExt cx="2150"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515" y="3202"/>
              <a:ext cx="22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12" y="3208"/>
              <a:ext cx="1023" cy="1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424" y="1202"/>
              <a:ext cx="502"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855"/>
              <a:ext cx="244" cy="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700" b="1" baseline="-25000" dirty="0" smtClean="0">
                <a:solidFill>
                  <a:srgbClr val="000000"/>
                </a:solidFill>
                <a:latin typeface="Arial" pitchFamily="34" charset="0"/>
                <a:cs typeface="Arial" pitchFamily="34" charset="0"/>
              </a:endParaRPr>
            </a:p>
            <a:p>
              <a:pPr algn="r" fontAlgn="base">
                <a:spcBef>
                  <a:spcPct val="0"/>
                </a:spcBef>
                <a:spcAft>
                  <a:spcPct val="0"/>
                </a:spcAft>
              </a:pPr>
              <a:r>
                <a:rPr lang="en-US" sz="1500" b="1" dirty="0" smtClean="0">
                  <a:solidFill>
                    <a:srgbClr val="FF0000"/>
                  </a:solidFill>
                  <a:latin typeface="Arial" pitchFamily="34" charset="0"/>
                  <a:cs typeface="Arial" pitchFamily="34" charset="0"/>
                </a:rPr>
                <a:t>P</a:t>
              </a:r>
              <a:r>
                <a:rPr lang="en-US" sz="1500" b="1" baseline="-25000" dirty="0" smtClean="0">
                  <a:solidFill>
                    <a:srgbClr val="FF0000"/>
                  </a:solidFill>
                  <a:latin typeface="Arial" pitchFamily="34" charset="0"/>
                  <a:cs typeface="Arial" pitchFamily="34" charset="0"/>
                </a:rPr>
                <a:t>s</a:t>
              </a: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4" name="Rectangle 27"/>
            <p:cNvSpPr>
              <a:spLocks noChangeArrowheads="1"/>
            </p:cNvSpPr>
            <p:nvPr/>
          </p:nvSpPr>
          <p:spPr bwMode="auto">
            <a:xfrm>
              <a:off x="2051" y="2822"/>
              <a:ext cx="1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7" name="Rectangle 30"/>
            <p:cNvSpPr>
              <a:spLocks noChangeArrowheads="1"/>
            </p:cNvSpPr>
            <p:nvPr/>
          </p:nvSpPr>
          <p:spPr bwMode="auto">
            <a:xfrm>
              <a:off x="2017" y="1496"/>
              <a:ext cx="557" cy="155"/>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 = SMC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1"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2"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sp>
        <p:nvSpPr>
          <p:cNvPr id="33" name="Freeform 24"/>
          <p:cNvSpPr>
            <a:spLocks/>
          </p:cNvSpPr>
          <p:nvPr/>
        </p:nvSpPr>
        <p:spPr bwMode="auto">
          <a:xfrm flipV="1">
            <a:off x="5054406" y="2924944"/>
            <a:ext cx="2325906" cy="2304256"/>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4" name="Rectangle 30"/>
          <p:cNvSpPr>
            <a:spLocks noChangeArrowheads="1"/>
          </p:cNvSpPr>
          <p:nvPr/>
        </p:nvSpPr>
        <p:spPr bwMode="auto">
          <a:xfrm>
            <a:off x="7294701" y="5004906"/>
            <a:ext cx="956605"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600" b="1" dirty="0" smtClean="0">
                <a:solidFill>
                  <a:srgbClr val="FF0000"/>
                </a:solidFill>
                <a:latin typeface="Arial" pitchFamily="34" charset="0"/>
                <a:cs typeface="Arial" pitchFamily="34" charset="0"/>
              </a:rPr>
              <a:t>S</a:t>
            </a:r>
            <a:r>
              <a:rPr kumimoji="0" lang="en-US" sz="1600" b="1" i="0" u="none" strike="noStrike" cap="none" normalizeH="0" baseline="0" dirty="0" smtClean="0">
                <a:ln>
                  <a:noFill/>
                </a:ln>
                <a:solidFill>
                  <a:srgbClr val="FF0000"/>
                </a:solidFill>
                <a:effectLst/>
                <a:latin typeface="Arial" pitchFamily="34" charset="0"/>
                <a:cs typeface="Arial" pitchFamily="34" charset="0"/>
              </a:rPr>
              <a:t>MB</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cxnSp>
        <p:nvCxnSpPr>
          <p:cNvPr id="35" name="Straight Connector 34"/>
          <p:cNvCxnSpPr/>
          <p:nvPr/>
        </p:nvCxnSpPr>
        <p:spPr>
          <a:xfrm flipH="1">
            <a:off x="4880954" y="5157192"/>
            <a:ext cx="1644787"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6516216" y="4389406"/>
            <a:ext cx="0" cy="1847906"/>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37" name="Isosceles Triangle 46"/>
          <p:cNvSpPr/>
          <p:nvPr/>
        </p:nvSpPr>
        <p:spPr>
          <a:xfrm rot="4836778">
            <a:off x="5951405" y="4162918"/>
            <a:ext cx="663634" cy="371079"/>
          </a:xfrm>
          <a:custGeom>
            <a:avLst/>
            <a:gdLst>
              <a:gd name="connsiteX0" fmla="*/ 0 w 282895"/>
              <a:gd name="connsiteY0" fmla="*/ 598857 h 598857"/>
              <a:gd name="connsiteX1" fmla="*/ 141448 w 282895"/>
              <a:gd name="connsiteY1" fmla="*/ 0 h 598857"/>
              <a:gd name="connsiteX2" fmla="*/ 282895 w 282895"/>
              <a:gd name="connsiteY2" fmla="*/ 598857 h 598857"/>
              <a:gd name="connsiteX3" fmla="*/ 0 w 282895"/>
              <a:gd name="connsiteY3" fmla="*/ 598857 h 598857"/>
              <a:gd name="connsiteX0" fmla="*/ 0 w 411239"/>
              <a:gd name="connsiteY0" fmla="*/ 598857 h 598857"/>
              <a:gd name="connsiteX1" fmla="*/ 141448 w 411239"/>
              <a:gd name="connsiteY1" fmla="*/ 0 h 598857"/>
              <a:gd name="connsiteX2" fmla="*/ 411239 w 411239"/>
              <a:gd name="connsiteY2" fmla="*/ 474739 h 598857"/>
              <a:gd name="connsiteX3" fmla="*/ 0 w 411239"/>
              <a:gd name="connsiteY3" fmla="*/ 598857 h 598857"/>
              <a:gd name="connsiteX0" fmla="*/ 0 w 697242"/>
              <a:gd name="connsiteY0" fmla="*/ 372586 h 474739"/>
              <a:gd name="connsiteX1" fmla="*/ 427451 w 697242"/>
              <a:gd name="connsiteY1" fmla="*/ 0 h 474739"/>
              <a:gd name="connsiteX2" fmla="*/ 697242 w 697242"/>
              <a:gd name="connsiteY2" fmla="*/ 474739 h 474739"/>
              <a:gd name="connsiteX3" fmla="*/ 0 w 697242"/>
              <a:gd name="connsiteY3" fmla="*/ 372586 h 474739"/>
              <a:gd name="connsiteX0" fmla="*/ 0 w 700918"/>
              <a:gd name="connsiteY0" fmla="*/ 372586 h 440647"/>
              <a:gd name="connsiteX1" fmla="*/ 427451 w 700918"/>
              <a:gd name="connsiteY1" fmla="*/ 0 h 440647"/>
              <a:gd name="connsiteX2" fmla="*/ 700918 w 700918"/>
              <a:gd name="connsiteY2" fmla="*/ 440647 h 440647"/>
              <a:gd name="connsiteX3" fmla="*/ 0 w 700918"/>
              <a:gd name="connsiteY3" fmla="*/ 372586 h 440647"/>
              <a:gd name="connsiteX0" fmla="*/ 0 w 693230"/>
              <a:gd name="connsiteY0" fmla="*/ 372586 h 405329"/>
              <a:gd name="connsiteX1" fmla="*/ 427451 w 693230"/>
              <a:gd name="connsiteY1" fmla="*/ 0 h 405329"/>
              <a:gd name="connsiteX2" fmla="*/ 693230 w 693230"/>
              <a:gd name="connsiteY2" fmla="*/ 405329 h 405329"/>
              <a:gd name="connsiteX3" fmla="*/ 0 w 693230"/>
              <a:gd name="connsiteY3" fmla="*/ 372586 h 405329"/>
              <a:gd name="connsiteX0" fmla="*/ 0 w 688330"/>
              <a:gd name="connsiteY0" fmla="*/ 372586 h 450785"/>
              <a:gd name="connsiteX1" fmla="*/ 427451 w 688330"/>
              <a:gd name="connsiteY1" fmla="*/ 0 h 450785"/>
              <a:gd name="connsiteX2" fmla="*/ 688330 w 688330"/>
              <a:gd name="connsiteY2" fmla="*/ 450785 h 450785"/>
              <a:gd name="connsiteX3" fmla="*/ 0 w 688330"/>
              <a:gd name="connsiteY3" fmla="*/ 372586 h 450785"/>
              <a:gd name="connsiteX0" fmla="*/ 0 w 673291"/>
              <a:gd name="connsiteY0" fmla="*/ 339719 h 450785"/>
              <a:gd name="connsiteX1" fmla="*/ 412412 w 673291"/>
              <a:gd name="connsiteY1" fmla="*/ 0 h 450785"/>
              <a:gd name="connsiteX2" fmla="*/ 673291 w 673291"/>
              <a:gd name="connsiteY2" fmla="*/ 450785 h 450785"/>
              <a:gd name="connsiteX3" fmla="*/ 0 w 673291"/>
              <a:gd name="connsiteY3" fmla="*/ 339719 h 450785"/>
              <a:gd name="connsiteX0" fmla="*/ 0 w 688331"/>
              <a:gd name="connsiteY0" fmla="*/ 339719 h 417918"/>
              <a:gd name="connsiteX1" fmla="*/ 412412 w 688331"/>
              <a:gd name="connsiteY1" fmla="*/ 0 h 417918"/>
              <a:gd name="connsiteX2" fmla="*/ 688331 w 688331"/>
              <a:gd name="connsiteY2" fmla="*/ 417918 h 417918"/>
              <a:gd name="connsiteX3" fmla="*/ 0 w 688331"/>
              <a:gd name="connsiteY3" fmla="*/ 339719 h 417918"/>
              <a:gd name="connsiteX0" fmla="*/ 0 w 688331"/>
              <a:gd name="connsiteY0" fmla="*/ 325514 h 403713"/>
              <a:gd name="connsiteX1" fmla="*/ 410880 w 688331"/>
              <a:gd name="connsiteY1" fmla="*/ 0 h 403713"/>
              <a:gd name="connsiteX2" fmla="*/ 688331 w 688331"/>
              <a:gd name="connsiteY2" fmla="*/ 403713 h 403713"/>
              <a:gd name="connsiteX3" fmla="*/ 0 w 688331"/>
              <a:gd name="connsiteY3" fmla="*/ 325514 h 403713"/>
              <a:gd name="connsiteX0" fmla="*/ 0 w 681554"/>
              <a:gd name="connsiteY0" fmla="*/ 307085 h 403713"/>
              <a:gd name="connsiteX1" fmla="*/ 404103 w 681554"/>
              <a:gd name="connsiteY1" fmla="*/ 0 h 403713"/>
              <a:gd name="connsiteX2" fmla="*/ 681554 w 681554"/>
              <a:gd name="connsiteY2" fmla="*/ 403713 h 403713"/>
              <a:gd name="connsiteX3" fmla="*/ 0 w 681554"/>
              <a:gd name="connsiteY3" fmla="*/ 307085 h 403713"/>
              <a:gd name="connsiteX0" fmla="*/ 0 w 678860"/>
              <a:gd name="connsiteY0" fmla="*/ 307085 h 384262"/>
              <a:gd name="connsiteX1" fmla="*/ 404103 w 678860"/>
              <a:gd name="connsiteY1" fmla="*/ 0 h 384262"/>
              <a:gd name="connsiteX2" fmla="*/ 678860 w 678860"/>
              <a:gd name="connsiteY2" fmla="*/ 384262 h 384262"/>
              <a:gd name="connsiteX3" fmla="*/ 0 w 678860"/>
              <a:gd name="connsiteY3" fmla="*/ 307085 h 384262"/>
              <a:gd name="connsiteX0" fmla="*/ 0 w 678860"/>
              <a:gd name="connsiteY0" fmla="*/ 293902 h 371079"/>
              <a:gd name="connsiteX1" fmla="*/ 393102 w 678860"/>
              <a:gd name="connsiteY1" fmla="*/ 0 h 371079"/>
              <a:gd name="connsiteX2" fmla="*/ 678860 w 678860"/>
              <a:gd name="connsiteY2" fmla="*/ 371079 h 371079"/>
              <a:gd name="connsiteX3" fmla="*/ 0 w 678860"/>
              <a:gd name="connsiteY3" fmla="*/ 293902 h 371079"/>
              <a:gd name="connsiteX0" fmla="*/ 0 w 663634"/>
              <a:gd name="connsiteY0" fmla="*/ 285964 h 371079"/>
              <a:gd name="connsiteX1" fmla="*/ 377876 w 663634"/>
              <a:gd name="connsiteY1" fmla="*/ 0 h 371079"/>
              <a:gd name="connsiteX2" fmla="*/ 663634 w 663634"/>
              <a:gd name="connsiteY2" fmla="*/ 371079 h 371079"/>
              <a:gd name="connsiteX3" fmla="*/ 0 w 663634"/>
              <a:gd name="connsiteY3" fmla="*/ 285964 h 371079"/>
            </a:gdLst>
            <a:ahLst/>
            <a:cxnLst>
              <a:cxn ang="0">
                <a:pos x="connsiteX0" y="connsiteY0"/>
              </a:cxn>
              <a:cxn ang="0">
                <a:pos x="connsiteX1" y="connsiteY1"/>
              </a:cxn>
              <a:cxn ang="0">
                <a:pos x="connsiteX2" y="connsiteY2"/>
              </a:cxn>
              <a:cxn ang="0">
                <a:pos x="connsiteX3" y="connsiteY3"/>
              </a:cxn>
            </a:cxnLst>
            <a:rect l="l" t="t" r="r" b="b"/>
            <a:pathLst>
              <a:path w="663634" h="371079">
                <a:moveTo>
                  <a:pt x="0" y="285964"/>
                </a:moveTo>
                <a:lnTo>
                  <a:pt x="377876" y="0"/>
                </a:lnTo>
                <a:lnTo>
                  <a:pt x="663634" y="371079"/>
                </a:lnTo>
                <a:lnTo>
                  <a:pt x="0" y="285964"/>
                </a:lnTo>
                <a:close/>
              </a:path>
            </a:pathLst>
          </a:custGeom>
          <a:pattFill prst="pct10">
            <a:fgClr>
              <a:schemeClr val="tx1"/>
            </a:fgClr>
            <a:bgClr>
              <a:schemeClr val="accent6">
                <a:lumMod val="20000"/>
                <a:lumOff val="8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8" name="Rectangle 37"/>
          <p:cNvSpPr/>
          <p:nvPr/>
        </p:nvSpPr>
        <p:spPr>
          <a:xfrm>
            <a:off x="4888600" y="2790393"/>
            <a:ext cx="1248643" cy="1934751"/>
          </a:xfrm>
          <a:custGeom>
            <a:avLst/>
            <a:gdLst>
              <a:gd name="connsiteX0" fmla="*/ 0 w 972417"/>
              <a:gd name="connsiteY0" fmla="*/ 0 h 872713"/>
              <a:gd name="connsiteX1" fmla="*/ 972417 w 972417"/>
              <a:gd name="connsiteY1" fmla="*/ 0 h 872713"/>
              <a:gd name="connsiteX2" fmla="*/ 972417 w 972417"/>
              <a:gd name="connsiteY2" fmla="*/ 872713 h 872713"/>
              <a:gd name="connsiteX3" fmla="*/ 0 w 972417"/>
              <a:gd name="connsiteY3" fmla="*/ 872713 h 872713"/>
              <a:gd name="connsiteX4" fmla="*/ 0 w 972417"/>
              <a:gd name="connsiteY4" fmla="*/ 0 h 872713"/>
              <a:gd name="connsiteX0" fmla="*/ 0 w 1005755"/>
              <a:gd name="connsiteY0" fmla="*/ 0 h 1529938"/>
              <a:gd name="connsiteX1" fmla="*/ 972417 w 1005755"/>
              <a:gd name="connsiteY1" fmla="*/ 0 h 1529938"/>
              <a:gd name="connsiteX2" fmla="*/ 1005755 w 1005755"/>
              <a:gd name="connsiteY2" fmla="*/ 1529938 h 1529938"/>
              <a:gd name="connsiteX3" fmla="*/ 0 w 1005755"/>
              <a:gd name="connsiteY3" fmla="*/ 872713 h 1529938"/>
              <a:gd name="connsiteX4" fmla="*/ 0 w 1005755"/>
              <a:gd name="connsiteY4" fmla="*/ 0 h 1529938"/>
              <a:gd name="connsiteX0" fmla="*/ 0 w 1005755"/>
              <a:gd name="connsiteY0" fmla="*/ 0 h 1529938"/>
              <a:gd name="connsiteX1" fmla="*/ 991467 w 1005755"/>
              <a:gd name="connsiteY1" fmla="*/ 852488 h 1529938"/>
              <a:gd name="connsiteX2" fmla="*/ 1005755 w 1005755"/>
              <a:gd name="connsiteY2" fmla="*/ 1529938 h 1529938"/>
              <a:gd name="connsiteX3" fmla="*/ 0 w 1005755"/>
              <a:gd name="connsiteY3" fmla="*/ 872713 h 1529938"/>
              <a:gd name="connsiteX4" fmla="*/ 0 w 1005755"/>
              <a:gd name="connsiteY4" fmla="*/ 0 h 1529938"/>
              <a:gd name="connsiteX0" fmla="*/ 0 w 1101005"/>
              <a:gd name="connsiteY0" fmla="*/ 0 h 1772826"/>
              <a:gd name="connsiteX1" fmla="*/ 1086717 w 1101005"/>
              <a:gd name="connsiteY1" fmla="*/ 1095376 h 1772826"/>
              <a:gd name="connsiteX2" fmla="*/ 1101005 w 1101005"/>
              <a:gd name="connsiteY2" fmla="*/ 1772826 h 1772826"/>
              <a:gd name="connsiteX3" fmla="*/ 95250 w 1101005"/>
              <a:gd name="connsiteY3" fmla="*/ 1115601 h 1772826"/>
              <a:gd name="connsiteX4" fmla="*/ 0 w 1101005"/>
              <a:gd name="connsiteY4" fmla="*/ 0 h 1772826"/>
              <a:gd name="connsiteX0" fmla="*/ 119062 w 1220067"/>
              <a:gd name="connsiteY0" fmla="*/ 0 h 1772826"/>
              <a:gd name="connsiteX1" fmla="*/ 1205779 w 1220067"/>
              <a:gd name="connsiteY1" fmla="*/ 1095376 h 1772826"/>
              <a:gd name="connsiteX2" fmla="*/ 1220067 w 1220067"/>
              <a:gd name="connsiteY2" fmla="*/ 1772826 h 1772826"/>
              <a:gd name="connsiteX3" fmla="*/ 0 w 1220067"/>
              <a:gd name="connsiteY3" fmla="*/ 615539 h 1772826"/>
              <a:gd name="connsiteX4" fmla="*/ 119062 w 1220067"/>
              <a:gd name="connsiteY4" fmla="*/ 0 h 1772826"/>
              <a:gd name="connsiteX0" fmla="*/ 128587 w 1220067"/>
              <a:gd name="connsiteY0" fmla="*/ 0 h 1763301"/>
              <a:gd name="connsiteX1" fmla="*/ 1205779 w 1220067"/>
              <a:gd name="connsiteY1" fmla="*/ 1085851 h 1763301"/>
              <a:gd name="connsiteX2" fmla="*/ 1220067 w 1220067"/>
              <a:gd name="connsiteY2" fmla="*/ 1763301 h 1763301"/>
              <a:gd name="connsiteX3" fmla="*/ 0 w 1220067"/>
              <a:gd name="connsiteY3" fmla="*/ 606014 h 1763301"/>
              <a:gd name="connsiteX4" fmla="*/ 128587 w 1220067"/>
              <a:gd name="connsiteY4" fmla="*/ 0 h 1763301"/>
              <a:gd name="connsiteX0" fmla="*/ 0 w 1258168"/>
              <a:gd name="connsiteY0" fmla="*/ 0 h 1963326"/>
              <a:gd name="connsiteX1" fmla="*/ 1243880 w 1258168"/>
              <a:gd name="connsiteY1" fmla="*/ 1285876 h 1963326"/>
              <a:gd name="connsiteX2" fmla="*/ 1258168 w 1258168"/>
              <a:gd name="connsiteY2" fmla="*/ 1963326 h 1963326"/>
              <a:gd name="connsiteX3" fmla="*/ 38101 w 1258168"/>
              <a:gd name="connsiteY3" fmla="*/ 806039 h 1963326"/>
              <a:gd name="connsiteX4" fmla="*/ 0 w 1258168"/>
              <a:gd name="connsiteY4" fmla="*/ 0 h 1963326"/>
              <a:gd name="connsiteX0" fmla="*/ 0 w 1248643"/>
              <a:gd name="connsiteY0" fmla="*/ 0 h 1934751"/>
              <a:gd name="connsiteX1" fmla="*/ 1234355 w 1248643"/>
              <a:gd name="connsiteY1" fmla="*/ 1257301 h 1934751"/>
              <a:gd name="connsiteX2" fmla="*/ 1248643 w 1248643"/>
              <a:gd name="connsiteY2" fmla="*/ 1934751 h 1934751"/>
              <a:gd name="connsiteX3" fmla="*/ 28576 w 1248643"/>
              <a:gd name="connsiteY3" fmla="*/ 777464 h 1934751"/>
              <a:gd name="connsiteX4" fmla="*/ 0 w 1248643"/>
              <a:gd name="connsiteY4" fmla="*/ 0 h 1934751"/>
              <a:gd name="connsiteX0" fmla="*/ 0 w 1248643"/>
              <a:gd name="connsiteY0" fmla="*/ 0 h 1934751"/>
              <a:gd name="connsiteX1" fmla="*/ 1243880 w 1248643"/>
              <a:gd name="connsiteY1" fmla="*/ 1228726 h 1934751"/>
              <a:gd name="connsiteX2" fmla="*/ 1248643 w 1248643"/>
              <a:gd name="connsiteY2" fmla="*/ 1934751 h 1934751"/>
              <a:gd name="connsiteX3" fmla="*/ 28576 w 1248643"/>
              <a:gd name="connsiteY3" fmla="*/ 777464 h 1934751"/>
              <a:gd name="connsiteX4" fmla="*/ 0 w 1248643"/>
              <a:gd name="connsiteY4" fmla="*/ 0 h 1934751"/>
              <a:gd name="connsiteX0" fmla="*/ 0 w 1248643"/>
              <a:gd name="connsiteY0" fmla="*/ 0 h 1934751"/>
              <a:gd name="connsiteX1" fmla="*/ 1243880 w 1248643"/>
              <a:gd name="connsiteY1" fmla="*/ 1228726 h 1934751"/>
              <a:gd name="connsiteX2" fmla="*/ 1248643 w 1248643"/>
              <a:gd name="connsiteY2" fmla="*/ 1934751 h 1934751"/>
              <a:gd name="connsiteX3" fmla="*/ 38101 w 1248643"/>
              <a:gd name="connsiteY3" fmla="*/ 748889 h 1934751"/>
              <a:gd name="connsiteX4" fmla="*/ 0 w 1248643"/>
              <a:gd name="connsiteY4" fmla="*/ 0 h 19347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643" h="1934751">
                <a:moveTo>
                  <a:pt x="0" y="0"/>
                </a:moveTo>
                <a:lnTo>
                  <a:pt x="1243880" y="1228726"/>
                </a:lnTo>
                <a:cubicBezTo>
                  <a:pt x="1245468" y="1464068"/>
                  <a:pt x="1247055" y="1699409"/>
                  <a:pt x="1248643" y="1934751"/>
                </a:cubicBezTo>
                <a:lnTo>
                  <a:pt x="38101" y="748889"/>
                </a:lnTo>
                <a:lnTo>
                  <a:pt x="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3547673402"/>
      </p:ext>
    </p:extLst>
  </p:cSld>
  <p:clrMapOvr>
    <a:masterClrMapping/>
  </p:clrMapOvr>
  <p:transition spd="slow">
    <p:plus/>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ketchup.google.com/3dwarehouse/download?mid=b4b144ec6e53aa7e725a8b59908d74ba&amp;rtyp=lt&amp;ctyp=other&amp;ts=12924682750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4249" y="188640"/>
            <a:ext cx="2304256" cy="1656184"/>
          </a:xfrm>
          <a:prstGeom prst="rect">
            <a:avLst/>
          </a:prstGeom>
          <a:noFill/>
          <a:ln>
            <a:noFill/>
          </a:ln>
        </p:spPr>
      </p:pic>
      <p:sp>
        <p:nvSpPr>
          <p:cNvPr id="2" name="Title 1"/>
          <p:cNvSpPr>
            <a:spLocks noGrp="1"/>
          </p:cNvSpPr>
          <p:nvPr>
            <p:ph type="title"/>
          </p:nvPr>
        </p:nvSpPr>
        <p:spPr/>
        <p:txBody>
          <a:bodyPr/>
          <a:lstStyle/>
          <a:p>
            <a:r>
              <a:rPr lang="en-NZ" b="1" dirty="0" smtClean="0"/>
              <a:t>Government Interventions for</a:t>
            </a:r>
            <a:br>
              <a:rPr lang="en-NZ" b="1" dirty="0" smtClean="0"/>
            </a:br>
            <a:r>
              <a:rPr lang="en-NZ" b="1" dirty="0" smtClean="0"/>
              <a:t> Positive Externalities of Consumption </a:t>
            </a:r>
            <a:endParaRPr lang="en-NZ" b="1" dirty="0"/>
          </a:p>
        </p:txBody>
      </p:sp>
      <p:sp>
        <p:nvSpPr>
          <p:cNvPr id="3" name="Content Placeholder 2"/>
          <p:cNvSpPr>
            <a:spLocks noGrp="1"/>
          </p:cNvSpPr>
          <p:nvPr>
            <p:ph idx="1"/>
          </p:nvPr>
        </p:nvSpPr>
        <p:spPr>
          <a:xfrm>
            <a:off x="467544" y="1412776"/>
            <a:ext cx="8424936" cy="5184576"/>
          </a:xfrm>
        </p:spPr>
        <p:txBody>
          <a:bodyPr/>
          <a:lstStyle/>
          <a:p>
            <a:pPr marL="0" indent="0">
              <a:buNone/>
            </a:pPr>
            <a:r>
              <a:rPr lang="en-NZ" dirty="0" smtClean="0"/>
              <a:t>Possible Government Interventions are: </a:t>
            </a:r>
          </a:p>
          <a:p>
            <a:r>
              <a:rPr lang="en-NZ" b="1" dirty="0" err="1" smtClean="0"/>
              <a:t>Susidise</a:t>
            </a:r>
            <a:r>
              <a:rPr lang="en-NZ" dirty="0" smtClean="0"/>
              <a:t> – subsidise </a:t>
            </a:r>
            <a:r>
              <a:rPr lang="en-NZ" smtClean="0"/>
              <a:t>the production of </a:t>
            </a:r>
            <a:r>
              <a:rPr lang="en-NZ" dirty="0" smtClean="0"/>
              <a:t>the good. This will </a:t>
            </a:r>
            <a:r>
              <a:rPr lang="en-NZ" smtClean="0"/>
              <a:t>raise production to </a:t>
            </a:r>
            <a:r>
              <a:rPr lang="en-NZ" dirty="0" smtClean="0"/>
              <a:t>Qs and encourage consumption by lowering price</a:t>
            </a:r>
          </a:p>
          <a:p>
            <a:r>
              <a:rPr lang="en-NZ" b="1" dirty="0" smtClean="0"/>
              <a:t>Regulation</a:t>
            </a:r>
            <a:r>
              <a:rPr lang="en-NZ" dirty="0" smtClean="0"/>
              <a:t> – make production/consumption compulsory, this will </a:t>
            </a:r>
            <a:r>
              <a:rPr lang="en-NZ" smtClean="0"/>
              <a:t>increase production to </a:t>
            </a:r>
            <a:r>
              <a:rPr lang="en-NZ" dirty="0" smtClean="0"/>
              <a:t>Qs  </a:t>
            </a:r>
          </a:p>
          <a:p>
            <a:r>
              <a:rPr lang="en-NZ" b="1" dirty="0"/>
              <a:t>Education</a:t>
            </a:r>
            <a:r>
              <a:rPr lang="en-NZ" dirty="0"/>
              <a:t> – Government funded education campaigns that inform people about the social </a:t>
            </a:r>
            <a:r>
              <a:rPr lang="en-NZ" dirty="0" smtClean="0"/>
              <a:t>benefits </a:t>
            </a:r>
            <a:r>
              <a:rPr lang="en-NZ" dirty="0"/>
              <a:t>. This will </a:t>
            </a:r>
            <a:r>
              <a:rPr lang="en-NZ" dirty="0" smtClean="0"/>
              <a:t>increase MB [demand] </a:t>
            </a:r>
            <a:r>
              <a:rPr lang="en-NZ" dirty="0"/>
              <a:t>and therefore consumption</a:t>
            </a:r>
            <a:r>
              <a:rPr lang="en-NZ"/>
              <a:t>/ </a:t>
            </a:r>
            <a:r>
              <a:rPr lang="en-NZ" smtClean="0"/>
              <a:t>production rises </a:t>
            </a:r>
            <a:r>
              <a:rPr lang="en-NZ" dirty="0"/>
              <a:t>to </a:t>
            </a:r>
            <a:r>
              <a:rPr lang="en-NZ" dirty="0" smtClean="0"/>
              <a:t>Qs</a:t>
            </a:r>
          </a:p>
          <a:p>
            <a:r>
              <a:rPr lang="en-NZ" b="1" dirty="0" smtClean="0">
                <a:solidFill>
                  <a:srgbClr val="FF0000"/>
                </a:solidFill>
              </a:rPr>
              <a:t>Property Rights </a:t>
            </a:r>
            <a:r>
              <a:rPr lang="en-NZ" dirty="0" smtClean="0">
                <a:solidFill>
                  <a:srgbClr val="FF0000"/>
                </a:solidFill>
              </a:rPr>
              <a:t>– establish property rights so the firm causing the social/</a:t>
            </a:r>
            <a:r>
              <a:rPr lang="en-NZ" dirty="0" err="1" smtClean="0">
                <a:solidFill>
                  <a:srgbClr val="FF0000"/>
                </a:solidFill>
              </a:rPr>
              <a:t>spillover</a:t>
            </a:r>
            <a:r>
              <a:rPr lang="en-NZ" dirty="0" smtClean="0">
                <a:solidFill>
                  <a:srgbClr val="FF0000"/>
                </a:solidFill>
              </a:rPr>
              <a:t> benefits has the right to benefit from the positive externality.  This would reduce firm’s costs </a:t>
            </a:r>
            <a:r>
              <a:rPr lang="en-NZ" smtClean="0">
                <a:solidFill>
                  <a:srgbClr val="FF0000"/>
                </a:solidFill>
              </a:rPr>
              <a:t>of production and/or encourage production so </a:t>
            </a:r>
            <a:r>
              <a:rPr lang="en-NZ" dirty="0" err="1" smtClean="0">
                <a:solidFill>
                  <a:srgbClr val="FF0000"/>
                </a:solidFill>
              </a:rPr>
              <a:t>prodcution</a:t>
            </a:r>
            <a:r>
              <a:rPr lang="en-NZ" dirty="0" smtClean="0">
                <a:solidFill>
                  <a:srgbClr val="FF0000"/>
                </a:solidFill>
              </a:rPr>
              <a:t> </a:t>
            </a:r>
          </a:p>
          <a:p>
            <a:pPr marL="0" indent="0">
              <a:spcBef>
                <a:spcPts val="0"/>
              </a:spcBef>
              <a:buNone/>
            </a:pPr>
            <a:r>
              <a:rPr lang="en-NZ" dirty="0" smtClean="0">
                <a:solidFill>
                  <a:srgbClr val="FF0000"/>
                </a:solidFill>
              </a:rPr>
              <a:t>                 increases towards Qs. </a:t>
            </a:r>
          </a:p>
          <a:p>
            <a:pPr marL="0" indent="0">
              <a:buNone/>
            </a:pPr>
            <a:endParaRPr lang="en-NZ" dirty="0"/>
          </a:p>
          <a:p>
            <a:endParaRPr lang="en-NZ" dirty="0" smtClean="0"/>
          </a:p>
          <a:p>
            <a:endParaRPr lang="en-NZ" dirty="0"/>
          </a:p>
        </p:txBody>
      </p:sp>
    </p:spTree>
    <p:extLst>
      <p:ext uri="{BB962C8B-B14F-4D97-AF65-F5344CB8AC3E}">
        <p14:creationId xmlns:p14="http://schemas.microsoft.com/office/powerpoint/2010/main" val="1879612674"/>
      </p:ext>
    </p:extLst>
  </p:cSld>
  <p:clrMapOvr>
    <a:masterClrMapping/>
  </p:clrMapOvr>
  <p:transition spd="slow">
    <p:plu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864096"/>
          </a:xfrm>
        </p:spPr>
        <p:txBody>
          <a:bodyPr/>
          <a:lstStyle/>
          <a:p>
            <a:pPr algn="ctr"/>
            <a:r>
              <a:rPr lang="en-NZ" sz="3600" b="1" dirty="0" smtClean="0"/>
              <a:t>Negative Externalities of Consumption </a:t>
            </a:r>
            <a:endParaRPr lang="en-NZ" sz="3600" b="1" dirty="0"/>
          </a:p>
        </p:txBody>
      </p:sp>
      <p:sp>
        <p:nvSpPr>
          <p:cNvPr id="3" name="Content Placeholder 2"/>
          <p:cNvSpPr>
            <a:spLocks noGrp="1"/>
          </p:cNvSpPr>
          <p:nvPr>
            <p:ph idx="1"/>
          </p:nvPr>
        </p:nvSpPr>
        <p:spPr>
          <a:xfrm>
            <a:off x="467544" y="1268760"/>
            <a:ext cx="8424936" cy="5328592"/>
          </a:xfrm>
        </p:spPr>
        <p:txBody>
          <a:bodyPr/>
          <a:lstStyle/>
          <a:p>
            <a:r>
              <a:rPr lang="en-GB" sz="2800" dirty="0"/>
              <a:t>One person’s consumption </a:t>
            </a:r>
            <a:r>
              <a:rPr lang="en-GB" sz="2800" dirty="0" smtClean="0"/>
              <a:t>has a cost to others </a:t>
            </a:r>
            <a:r>
              <a:rPr lang="en-GB" sz="2800" dirty="0"/>
              <a:t>i.e. </a:t>
            </a:r>
            <a:r>
              <a:rPr lang="en-GB" sz="2800" dirty="0" smtClean="0"/>
              <a:t>the cost to society is </a:t>
            </a:r>
            <a:r>
              <a:rPr lang="en-GB" sz="2800" dirty="0"/>
              <a:t>greater than </a:t>
            </a:r>
            <a:r>
              <a:rPr lang="en-GB" sz="2800" dirty="0" smtClean="0"/>
              <a:t>the cost to the individual. </a:t>
            </a:r>
            <a:endParaRPr lang="en-NZ" sz="2800" dirty="0"/>
          </a:p>
          <a:p>
            <a:pPr marL="361950" indent="0">
              <a:buNone/>
            </a:pPr>
            <a:r>
              <a:rPr lang="en-GB" i="1" dirty="0"/>
              <a:t>e.g. </a:t>
            </a:r>
            <a:r>
              <a:rPr lang="en-GB" i="1" dirty="0" smtClean="0"/>
              <a:t>over-consumption of alcohol.</a:t>
            </a:r>
            <a:endParaRPr lang="en-NZ" i="1" dirty="0"/>
          </a:p>
          <a:p>
            <a:r>
              <a:rPr lang="en-GB" sz="2800" dirty="0" smtClean="0"/>
              <a:t>consuming this good results in </a:t>
            </a:r>
            <a:r>
              <a:rPr lang="en-GB" sz="2800" u="sng" dirty="0" err="1" smtClean="0"/>
              <a:t>spillover</a:t>
            </a:r>
            <a:r>
              <a:rPr lang="en-GB" sz="2800" u="sng" dirty="0" smtClean="0"/>
              <a:t> costs</a:t>
            </a:r>
            <a:r>
              <a:rPr lang="en-GB" sz="2800" dirty="0" smtClean="0"/>
              <a:t> to society.</a:t>
            </a:r>
          </a:p>
          <a:p>
            <a:r>
              <a:rPr lang="en-GB" sz="2800" dirty="0" smtClean="0"/>
              <a:t>In this case </a:t>
            </a:r>
            <a:r>
              <a:rPr lang="en-GB" sz="3200" b="1" dirty="0" smtClean="0"/>
              <a:t>SMB &lt; MB   </a:t>
            </a:r>
            <a:endParaRPr lang="en-GB" sz="2800" b="1" dirty="0" smtClean="0"/>
          </a:p>
          <a:p>
            <a:pPr marL="354013" indent="0">
              <a:buNone/>
            </a:pPr>
            <a:r>
              <a:rPr lang="en-GB" sz="2800" i="1" dirty="0" smtClean="0"/>
              <a:t>[the </a:t>
            </a:r>
            <a:r>
              <a:rPr lang="en-GB" sz="2800" i="1" dirty="0"/>
              <a:t>Social </a:t>
            </a:r>
            <a:r>
              <a:rPr lang="en-GB" sz="2800" i="1" dirty="0" smtClean="0"/>
              <a:t>Marginal Benefit is less than the    </a:t>
            </a:r>
          </a:p>
          <a:p>
            <a:pPr marL="354013" indent="0">
              <a:buNone/>
            </a:pPr>
            <a:r>
              <a:rPr lang="en-GB" sz="2800" i="1" dirty="0"/>
              <a:t> </a:t>
            </a:r>
            <a:r>
              <a:rPr lang="en-GB" sz="2800" i="1" dirty="0" smtClean="0"/>
              <a:t>            Marginal Benefit</a:t>
            </a:r>
            <a:r>
              <a:rPr lang="en-GB" sz="2800" dirty="0" smtClean="0"/>
              <a:t>]</a:t>
            </a:r>
          </a:p>
          <a:p>
            <a:endParaRPr lang="en-GB" sz="2800" b="1" u="sng" dirty="0"/>
          </a:p>
          <a:p>
            <a:endParaRPr lang="en-GB" sz="400" b="1" u="sng" dirty="0" smtClean="0"/>
          </a:p>
        </p:txBody>
      </p:sp>
    </p:spTree>
    <p:extLst>
      <p:ext uri="{BB962C8B-B14F-4D97-AF65-F5344CB8AC3E}">
        <p14:creationId xmlns:p14="http://schemas.microsoft.com/office/powerpoint/2010/main" val="3426361278"/>
      </p:ext>
    </p:extLst>
  </p:cSld>
  <p:clrMapOvr>
    <a:masterClrMapping/>
  </p:clrMapOvr>
  <p:transition spd="slow">
    <p:plu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Negative Externalities of Consumption - Model</a:t>
            </a:r>
            <a:endParaRPr lang="en-NZ" dirty="0"/>
          </a:p>
        </p:txBody>
      </p:sp>
      <p:sp>
        <p:nvSpPr>
          <p:cNvPr id="4" name="Content Placeholder 2"/>
          <p:cNvSpPr>
            <a:spLocks noGrp="1"/>
          </p:cNvSpPr>
          <p:nvPr>
            <p:ph idx="1"/>
          </p:nvPr>
        </p:nvSpPr>
        <p:spPr>
          <a:xfrm>
            <a:off x="457200" y="1412776"/>
            <a:ext cx="8229600" cy="4968552"/>
          </a:xfrm>
        </p:spPr>
        <p:txBody>
          <a:bodyPr/>
          <a:lstStyle/>
          <a:p>
            <a:pPr marL="4937125" indent="-273050"/>
            <a:r>
              <a:rPr lang="en-GB" dirty="0"/>
              <a:t>S</a:t>
            </a:r>
            <a:r>
              <a:rPr lang="en-GB" dirty="0" smtClean="0"/>
              <a:t>MC </a:t>
            </a:r>
            <a:r>
              <a:rPr lang="en-GB" dirty="0"/>
              <a:t>= </a:t>
            </a:r>
            <a:r>
              <a:rPr lang="en-GB" dirty="0" smtClean="0"/>
              <a:t>SMB </a:t>
            </a:r>
            <a:r>
              <a:rPr lang="en-GB" dirty="0"/>
              <a:t>is the </a:t>
            </a:r>
            <a:r>
              <a:rPr lang="en-GB" b="1" dirty="0"/>
              <a:t>socially desirable equilibrium</a:t>
            </a:r>
            <a:r>
              <a:rPr lang="en-GB" dirty="0"/>
              <a:t> </a:t>
            </a:r>
            <a:r>
              <a:rPr lang="en-GB" dirty="0" smtClean="0"/>
              <a:t>and is </a:t>
            </a:r>
            <a:r>
              <a:rPr lang="en-GB" b="1" dirty="0" err="1" smtClean="0"/>
              <a:t>allocatively</a:t>
            </a:r>
            <a:r>
              <a:rPr lang="en-GB" b="1" dirty="0" smtClean="0"/>
              <a:t> efficient </a:t>
            </a:r>
            <a:r>
              <a:rPr lang="en-GB" dirty="0" smtClean="0"/>
              <a:t>from society’s viewpoint</a:t>
            </a:r>
          </a:p>
          <a:p>
            <a:pPr marL="4664075" indent="0">
              <a:buNone/>
            </a:pPr>
            <a:r>
              <a:rPr lang="en-GB" dirty="0" smtClean="0"/>
              <a:t>Therefore from society’s viewpoint  </a:t>
            </a:r>
          </a:p>
          <a:p>
            <a:pPr marL="4937125" indent="-273050"/>
            <a:r>
              <a:rPr lang="en-US" dirty="0"/>
              <a:t>Quantity should be </a:t>
            </a:r>
            <a:r>
              <a:rPr lang="en-US" b="1" dirty="0"/>
              <a:t>Q</a:t>
            </a:r>
            <a:r>
              <a:rPr lang="en-US" b="1" baseline="-25000" dirty="0"/>
              <a:t>s</a:t>
            </a:r>
            <a:r>
              <a:rPr lang="en-US" dirty="0"/>
              <a:t> [the social </a:t>
            </a:r>
            <a:r>
              <a:rPr lang="en-US" dirty="0" smtClean="0"/>
              <a:t>quantity]</a:t>
            </a:r>
          </a:p>
          <a:p>
            <a:pPr marL="4937125" indent="-273050"/>
            <a:r>
              <a:rPr lang="en-US" dirty="0" smtClean="0"/>
              <a:t>Price should be </a:t>
            </a:r>
            <a:r>
              <a:rPr lang="en-US" b="1" dirty="0" smtClean="0"/>
              <a:t>P</a:t>
            </a:r>
            <a:r>
              <a:rPr lang="en-US" b="1" baseline="-25000" dirty="0" smtClean="0"/>
              <a:t>s</a:t>
            </a:r>
            <a:r>
              <a:rPr lang="en-US" dirty="0" smtClean="0"/>
              <a:t> [the social price] </a:t>
            </a:r>
            <a:r>
              <a:rPr lang="en-US" sz="2000" i="1" dirty="0" smtClean="0"/>
              <a:t>Note: </a:t>
            </a:r>
            <a:r>
              <a:rPr lang="en-US" sz="2000" b="1" i="1" dirty="0" smtClean="0"/>
              <a:t>P</a:t>
            </a:r>
            <a:r>
              <a:rPr lang="en-US" sz="2000" b="1" i="1" baseline="-25000" dirty="0" smtClean="0"/>
              <a:t>s</a:t>
            </a:r>
            <a:r>
              <a:rPr lang="en-US" sz="2000" i="1" dirty="0" smtClean="0"/>
              <a:t> is </a:t>
            </a:r>
            <a:r>
              <a:rPr lang="en-US" sz="2000" i="1" u="sng" dirty="0" smtClean="0"/>
              <a:t>not</a:t>
            </a:r>
            <a:r>
              <a:rPr lang="en-US" sz="2000" i="1" dirty="0" smtClean="0"/>
              <a:t> at intersection of SMB and MC</a:t>
            </a:r>
            <a:endParaRPr lang="en-NZ" dirty="0"/>
          </a:p>
          <a:p>
            <a:pPr marL="4572000" indent="0">
              <a:buNone/>
            </a:pPr>
            <a:r>
              <a:rPr lang="en-US" dirty="0"/>
              <a:t> </a:t>
            </a:r>
            <a:endParaRPr lang="en-NZ" dirty="0"/>
          </a:p>
          <a:p>
            <a:pPr marL="4572000" indent="0">
              <a:buNone/>
            </a:pPr>
            <a:r>
              <a:rPr lang="en-NZ" dirty="0" smtClean="0"/>
              <a:t>				</a:t>
            </a:r>
            <a:endParaRPr lang="en-NZ" dirty="0"/>
          </a:p>
        </p:txBody>
      </p:sp>
      <p:grpSp>
        <p:nvGrpSpPr>
          <p:cNvPr id="5" name="Group 5"/>
          <p:cNvGrpSpPr>
            <a:grpSpLocks noChangeAspect="1"/>
          </p:cNvGrpSpPr>
          <p:nvPr/>
        </p:nvGrpSpPr>
        <p:grpSpPr bwMode="auto">
          <a:xfrm>
            <a:off x="715027" y="1593540"/>
            <a:ext cx="4126628" cy="4765936"/>
            <a:chOff x="521" y="1202"/>
            <a:chExt cx="1980"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269" y="3204"/>
              <a:ext cx="16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432" y="3208"/>
              <a:ext cx="371" cy="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521" y="1202"/>
              <a:ext cx="384" cy="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31" y="1773"/>
              <a:ext cx="244" cy="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fontAlgn="base">
                <a:spcBef>
                  <a:spcPct val="0"/>
                </a:spcBef>
                <a:spcAft>
                  <a:spcPct val="0"/>
                </a:spcAft>
              </a:pPr>
              <a:r>
                <a:rPr lang="en-US" sz="1500" b="1" dirty="0">
                  <a:solidFill>
                    <a:srgbClr val="FF0000"/>
                  </a:solidFill>
                  <a:latin typeface="Arial" pitchFamily="34" charset="0"/>
                  <a:cs typeface="Arial" pitchFamily="34" charset="0"/>
                </a:rPr>
                <a:t>P</a:t>
              </a:r>
              <a:r>
                <a:rPr lang="en-US" sz="1500" b="1" baseline="-25000" dirty="0">
                  <a:solidFill>
                    <a:srgbClr val="FF0000"/>
                  </a:solidFill>
                  <a:latin typeface="Arial" pitchFamily="34" charset="0"/>
                  <a:cs typeface="Arial" pitchFamily="34" charset="0"/>
                </a:rPr>
                <a:t>s</a:t>
              </a:r>
            </a:p>
            <a:p>
              <a:pPr marL="0" marR="0" lvl="0" indent="0" algn="r" defTabSz="914400" rtl="0" eaLnBrk="1" fontAlgn="base" latinLnBrk="0" hangingPunct="1">
                <a:lnSpc>
                  <a:spcPct val="100000"/>
                </a:lnSpc>
                <a:spcBef>
                  <a:spcPct val="0"/>
                </a:spcBef>
                <a:spcAft>
                  <a:spcPct val="0"/>
                </a:spcAft>
                <a:buClrTx/>
                <a:buSzTx/>
                <a:buFontTx/>
                <a:buNone/>
                <a:tabLst/>
              </a:pPr>
              <a:endParaRPr lang="en-US" sz="1500" b="1"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Freeform 25"/>
            <p:cNvSpPr>
              <a:spLocks/>
            </p:cNvSpPr>
            <p:nvPr/>
          </p:nvSpPr>
          <p:spPr bwMode="auto">
            <a:xfrm>
              <a:off x="815" y="1903"/>
              <a:ext cx="1162" cy="1054"/>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4"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5" name="Rectangle 27"/>
            <p:cNvSpPr>
              <a:spLocks noChangeArrowheads="1"/>
            </p:cNvSpPr>
            <p:nvPr/>
          </p:nvSpPr>
          <p:spPr bwMode="auto">
            <a:xfrm>
              <a:off x="2036" y="2882"/>
              <a:ext cx="218"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1" i="0" u="none" strike="noStrike" cap="none" normalizeH="0" baseline="0" dirty="0" smtClean="0">
                  <a:ln>
                    <a:noFill/>
                  </a:ln>
                  <a:solidFill>
                    <a:srgbClr val="FF0000"/>
                  </a:solidFill>
                  <a:effectLst/>
                  <a:latin typeface="Arial" pitchFamily="34" charset="0"/>
                  <a:cs typeface="Arial" pitchFamily="34" charset="0"/>
                </a:rPr>
                <a:t>SMB</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26"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8" name="Rectangle 30"/>
            <p:cNvSpPr>
              <a:spLocks noChangeArrowheads="1"/>
            </p:cNvSpPr>
            <p:nvPr/>
          </p:nvSpPr>
          <p:spPr bwMode="auto">
            <a:xfrm>
              <a:off x="2017" y="1496"/>
              <a:ext cx="484" cy="12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 = SMC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1"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4" name="Freeform 24"/>
          <p:cNvSpPr>
            <a:spLocks/>
          </p:cNvSpPr>
          <p:nvPr/>
        </p:nvSpPr>
        <p:spPr bwMode="auto">
          <a:xfrm flipV="1">
            <a:off x="1282959" y="2005031"/>
            <a:ext cx="3065793" cy="2627197"/>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chemeClr val="tx1"/>
          </a:solidFill>
          <a:ln w="0" cap="flat">
            <a:solidFill>
              <a:schemeClr val="tx1"/>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5" name="Rectangle 30"/>
          <p:cNvSpPr>
            <a:spLocks noChangeArrowheads="1"/>
          </p:cNvSpPr>
          <p:nvPr/>
        </p:nvSpPr>
        <p:spPr bwMode="auto">
          <a:xfrm>
            <a:off x="4376463" y="4459304"/>
            <a:ext cx="583288"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kumimoji="0" lang="en-US" sz="1600" i="0" u="none" strike="noStrike" cap="none" normalizeH="0" baseline="0" dirty="0" smtClean="0">
                <a:ln>
                  <a:noFill/>
                </a:ln>
                <a:effectLst/>
                <a:latin typeface="Arial" pitchFamily="34" charset="0"/>
                <a:cs typeface="Arial" pitchFamily="34" charset="0"/>
              </a:rPr>
              <a:t>MB</a:t>
            </a:r>
            <a:endParaRPr kumimoji="0" lang="en-US" sz="1800" i="0" u="none" strike="noStrike" cap="none" normalizeH="0" baseline="0" dirty="0" smtClean="0">
              <a:ln>
                <a:noFill/>
              </a:ln>
              <a:effectLst/>
              <a:latin typeface="Arial" pitchFamily="34" charset="0"/>
              <a:cs typeface="Arial" pitchFamily="34" charset="0"/>
            </a:endParaRPr>
          </a:p>
        </p:txBody>
      </p:sp>
      <p:cxnSp>
        <p:nvCxnSpPr>
          <p:cNvPr id="39" name="Straight Connector 38"/>
          <p:cNvCxnSpPr/>
          <p:nvPr/>
        </p:nvCxnSpPr>
        <p:spPr>
          <a:xfrm>
            <a:off x="1371536" y="3384167"/>
            <a:ext cx="1482428" cy="7170"/>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41" name="Straight Connector 40"/>
          <p:cNvCxnSpPr/>
          <p:nvPr/>
        </p:nvCxnSpPr>
        <p:spPr>
          <a:xfrm flipV="1">
            <a:off x="2854961" y="3376998"/>
            <a:ext cx="0" cy="2164613"/>
          </a:xfrm>
          <a:prstGeom prst="line">
            <a:avLst/>
          </a:prstGeom>
          <a:ln w="285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40" name="Straight Connector 39"/>
          <p:cNvCxnSpPr/>
          <p:nvPr/>
        </p:nvCxnSpPr>
        <p:spPr>
          <a:xfrm flipV="1">
            <a:off x="2358802" y="2924944"/>
            <a:ext cx="0" cy="2666482"/>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6" name="Straight Connector 35"/>
          <p:cNvCxnSpPr/>
          <p:nvPr/>
        </p:nvCxnSpPr>
        <p:spPr>
          <a:xfrm>
            <a:off x="1352486" y="2924944"/>
            <a:ext cx="1008258"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76707530"/>
      </p:ext>
    </p:extLst>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Efficiency</a:t>
            </a:r>
            <a:endParaRPr lang="en-NZ" sz="4000" b="1" dirty="0"/>
          </a:p>
        </p:txBody>
      </p:sp>
      <p:sp>
        <p:nvSpPr>
          <p:cNvPr id="3" name="Content Placeholder 2"/>
          <p:cNvSpPr>
            <a:spLocks noGrp="1"/>
          </p:cNvSpPr>
          <p:nvPr>
            <p:ph idx="1"/>
          </p:nvPr>
        </p:nvSpPr>
        <p:spPr/>
        <p:txBody>
          <a:bodyPr/>
          <a:lstStyle/>
          <a:p>
            <a:r>
              <a:rPr lang="en-NZ" sz="3200" dirty="0"/>
              <a:t>Efficiency occurs when Social Marginal Cost equals Social Marginal Benefit. </a:t>
            </a:r>
            <a:endParaRPr lang="en-NZ" sz="3200" dirty="0" smtClean="0"/>
          </a:p>
          <a:p>
            <a:endParaRPr lang="en-NZ" b="1" u="sng" dirty="0"/>
          </a:p>
          <a:p>
            <a:r>
              <a:rPr lang="en-GB" dirty="0" smtClean="0"/>
              <a:t>in </a:t>
            </a:r>
            <a:r>
              <a:rPr lang="en-GB" dirty="0"/>
              <a:t>this Achievement Standard efficiency </a:t>
            </a:r>
            <a:r>
              <a:rPr lang="en-GB" dirty="0" smtClean="0"/>
              <a:t>is about </a:t>
            </a:r>
            <a:r>
              <a:rPr lang="en-GB" b="1" dirty="0" smtClean="0"/>
              <a:t>social </a:t>
            </a:r>
            <a:r>
              <a:rPr lang="en-GB" b="1" dirty="0"/>
              <a:t>allocative efficiency</a:t>
            </a:r>
            <a:r>
              <a:rPr lang="en-GB" dirty="0"/>
              <a:t> rather than the </a:t>
            </a:r>
            <a:r>
              <a:rPr lang="en-GB" dirty="0" smtClean="0"/>
              <a:t>market allocative efficiency </a:t>
            </a:r>
            <a:r>
              <a:rPr lang="en-GB" dirty="0"/>
              <a:t>studied in other </a:t>
            </a:r>
            <a:r>
              <a:rPr lang="en-GB" dirty="0" smtClean="0"/>
              <a:t>Achievement Standards.  </a:t>
            </a:r>
          </a:p>
          <a:p>
            <a:pPr marL="0" indent="0">
              <a:buNone/>
            </a:pPr>
            <a:endParaRPr lang="en-GB" dirty="0"/>
          </a:p>
          <a:p>
            <a:r>
              <a:rPr lang="en-GB" dirty="0"/>
              <a:t>The conditions for the market system to work perfectly are not met so the </a:t>
            </a:r>
            <a:r>
              <a:rPr lang="en-GB" dirty="0" smtClean="0"/>
              <a:t>price/market </a:t>
            </a:r>
            <a:r>
              <a:rPr lang="en-GB" dirty="0"/>
              <a:t>system will not achieve </a:t>
            </a:r>
            <a:r>
              <a:rPr lang="en-GB" dirty="0" smtClean="0"/>
              <a:t>‘social’ allocative </a:t>
            </a:r>
            <a:r>
              <a:rPr lang="en-GB" dirty="0"/>
              <a:t>efficiency.</a:t>
            </a:r>
            <a:endParaRPr lang="en-NZ" dirty="0"/>
          </a:p>
          <a:p>
            <a:endParaRPr lang="en-NZ" dirty="0"/>
          </a:p>
          <a:p>
            <a:pPr marL="0" indent="0">
              <a:buNone/>
            </a:pPr>
            <a:endParaRPr lang="en-NZ" dirty="0"/>
          </a:p>
        </p:txBody>
      </p:sp>
    </p:spTree>
    <p:extLst>
      <p:ext uri="{BB962C8B-B14F-4D97-AF65-F5344CB8AC3E}">
        <p14:creationId xmlns:p14="http://schemas.microsoft.com/office/powerpoint/2010/main" val="3793918085"/>
      </p:ext>
    </p:extLst>
  </p:cSld>
  <p:clrMapOvr>
    <a:masterClrMapping/>
  </p:clrMapOvr>
  <p:transition spd="slow">
    <p:plu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467544" y="404664"/>
            <a:ext cx="8229600" cy="4248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Calibri" pitchFamily="34" charset="0"/>
              </a:defRPr>
            </a:lvl1pPr>
            <a:lvl2pPr marL="742950" indent="-285750" algn="l" rtl="0" fontAlgn="base">
              <a:spcBef>
                <a:spcPct val="20000"/>
              </a:spcBef>
              <a:spcAft>
                <a:spcPct val="0"/>
              </a:spcAft>
              <a:buClr>
                <a:schemeClr val="accent2"/>
              </a:buClr>
              <a:buSzPct val="80000"/>
              <a:buFont typeface="Wingdings" pitchFamily="2" charset="2"/>
              <a:buChar char="¨"/>
              <a:defRPr sz="2400">
                <a:solidFill>
                  <a:schemeClr val="tx1"/>
                </a:solidFill>
                <a:latin typeface="Calibri" pitchFamily="34" charset="0"/>
                <a:cs typeface="Calibri" pitchFamily="34" charset="0"/>
              </a:defRPr>
            </a:lvl2pPr>
            <a:lvl3pPr marL="1143000" indent="-228600" algn="l" rtl="0" fontAlgn="base">
              <a:spcBef>
                <a:spcPct val="20000"/>
              </a:spcBef>
              <a:spcAft>
                <a:spcPct val="0"/>
              </a:spcAft>
              <a:buClr>
                <a:schemeClr val="bg2"/>
              </a:buClr>
              <a:buSzPct val="65000"/>
              <a:buFont typeface="Wingdings" pitchFamily="2" charset="2"/>
              <a:buChar char="n"/>
              <a:defRPr sz="2000">
                <a:solidFill>
                  <a:schemeClr val="tx1"/>
                </a:solidFill>
                <a:latin typeface="Calibri" pitchFamily="34" charset="0"/>
                <a:cs typeface="Calibri" pitchFamily="34" charset="0"/>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Calibri" pitchFamily="34" charset="0"/>
                <a:cs typeface="Calibri" pitchFamily="34" charset="0"/>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Calibri" pitchFamily="34" charset="0"/>
                <a:cs typeface="Calibri" pitchFamily="34" charset="0"/>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a:lstStyle>
          <a:p>
            <a:r>
              <a:rPr lang="en-GB" kern="0" dirty="0" smtClean="0"/>
              <a:t>Without any Government intervention the market will continue to produce at </a:t>
            </a:r>
            <a:r>
              <a:rPr lang="en-GB" kern="0" dirty="0" err="1" smtClean="0"/>
              <a:t>P</a:t>
            </a:r>
            <a:r>
              <a:rPr lang="en-GB" kern="0" baseline="-25000" dirty="0" err="1" smtClean="0"/>
              <a:t>p</a:t>
            </a:r>
            <a:r>
              <a:rPr lang="en-GB" kern="0" dirty="0" smtClean="0"/>
              <a:t> and </a:t>
            </a:r>
            <a:r>
              <a:rPr lang="en-GB" kern="0" dirty="0" err="1" smtClean="0"/>
              <a:t>Q</a:t>
            </a:r>
            <a:r>
              <a:rPr lang="en-GB" kern="0" baseline="-25000" dirty="0" err="1" smtClean="0"/>
              <a:t>p</a:t>
            </a:r>
            <a:r>
              <a:rPr lang="en-GB" kern="0" dirty="0" smtClean="0"/>
              <a:t>  [where SMC = MB]</a:t>
            </a:r>
          </a:p>
          <a:p>
            <a:r>
              <a:rPr lang="en-GB" kern="0" dirty="0" smtClean="0"/>
              <a:t>Therefore the unregulated market will NOT be socially </a:t>
            </a:r>
            <a:r>
              <a:rPr lang="en-GB" kern="0" dirty="0" err="1" smtClean="0"/>
              <a:t>allocatively</a:t>
            </a:r>
            <a:r>
              <a:rPr lang="en-GB" kern="0" dirty="0" smtClean="0"/>
              <a:t> efficient as  </a:t>
            </a:r>
            <a:r>
              <a:rPr lang="en-GB" b="1" kern="0" dirty="0" smtClean="0"/>
              <a:t>SMB ≠ SMC</a:t>
            </a:r>
          </a:p>
          <a:p>
            <a:r>
              <a:rPr lang="en-GB" kern="0" dirty="0" smtClean="0"/>
              <a:t>The market fails as the good is </a:t>
            </a:r>
            <a:r>
              <a:rPr lang="en-GB" b="1" kern="0" dirty="0" smtClean="0"/>
              <a:t>over-produced</a:t>
            </a:r>
            <a:r>
              <a:rPr lang="en-GB" kern="0" dirty="0" smtClean="0"/>
              <a:t> and </a:t>
            </a:r>
            <a:r>
              <a:rPr lang="en-GB" b="1" kern="0" dirty="0" smtClean="0"/>
              <a:t>under-priced </a:t>
            </a:r>
            <a:r>
              <a:rPr lang="en-GB" kern="0" dirty="0" smtClean="0"/>
              <a:t>[from society’s viewpoint </a:t>
            </a:r>
            <a:r>
              <a:rPr lang="en-GB" kern="0" dirty="0"/>
              <a:t>too </a:t>
            </a:r>
            <a:r>
              <a:rPr lang="en-GB" kern="0" dirty="0" smtClean="0"/>
              <a:t>much </a:t>
            </a:r>
            <a:r>
              <a:rPr lang="en-GB" kern="0" dirty="0"/>
              <a:t>is </a:t>
            </a:r>
            <a:r>
              <a:rPr lang="en-GB" kern="0" dirty="0" smtClean="0"/>
              <a:t>produced and the price is too low].</a:t>
            </a:r>
          </a:p>
          <a:p>
            <a:pPr marL="0" indent="0">
              <a:buFont typeface="Wingdings" pitchFamily="2" charset="2"/>
              <a:buNone/>
            </a:pPr>
            <a:r>
              <a:rPr lang="en-GB" kern="0" dirty="0" smtClean="0"/>
              <a:t> </a:t>
            </a:r>
          </a:p>
          <a:p>
            <a:pPr>
              <a:spcBef>
                <a:spcPts val="0"/>
              </a:spcBef>
            </a:pPr>
            <a:r>
              <a:rPr lang="en-GB" kern="0" dirty="0" smtClean="0"/>
              <a:t>The social cost will </a:t>
            </a:r>
          </a:p>
          <a:p>
            <a:pPr marL="0" indent="0">
              <a:spcBef>
                <a:spcPts val="0"/>
              </a:spcBef>
              <a:buFont typeface="Wingdings" pitchFamily="2" charset="2"/>
              <a:buNone/>
            </a:pPr>
            <a:r>
              <a:rPr lang="en-GB" kern="0" dirty="0" smtClean="0"/>
              <a:t>     be as shown [blue shaded</a:t>
            </a:r>
          </a:p>
          <a:p>
            <a:pPr marL="0" indent="0">
              <a:spcBef>
                <a:spcPts val="0"/>
              </a:spcBef>
              <a:buFont typeface="Wingdings" pitchFamily="2" charset="2"/>
              <a:buNone/>
            </a:pPr>
            <a:r>
              <a:rPr lang="en-GB" kern="0" dirty="0" smtClean="0"/>
              <a:t>     area including dotted </a:t>
            </a:r>
          </a:p>
          <a:p>
            <a:pPr marL="0" indent="0">
              <a:spcBef>
                <a:spcPts val="0"/>
              </a:spcBef>
              <a:buFont typeface="Wingdings" pitchFamily="2" charset="2"/>
              <a:buNone/>
            </a:pPr>
            <a:r>
              <a:rPr lang="en-GB" kern="0" dirty="0" smtClean="0"/>
              <a:t>     area]</a:t>
            </a:r>
          </a:p>
          <a:p>
            <a:pPr marL="0" indent="0">
              <a:spcBef>
                <a:spcPts val="0"/>
              </a:spcBef>
              <a:buFont typeface="Wingdings" pitchFamily="2" charset="2"/>
              <a:buNone/>
            </a:pPr>
            <a:endParaRPr lang="en-GB" sz="1400" kern="0" dirty="0" smtClean="0"/>
          </a:p>
          <a:p>
            <a:pPr>
              <a:spcBef>
                <a:spcPts val="0"/>
              </a:spcBef>
            </a:pPr>
            <a:r>
              <a:rPr lang="en-GB" kern="0" dirty="0" smtClean="0"/>
              <a:t>The social deadweight loss</a:t>
            </a:r>
          </a:p>
          <a:p>
            <a:pPr marL="0" indent="0">
              <a:spcBef>
                <a:spcPts val="0"/>
              </a:spcBef>
              <a:buFont typeface="Wingdings" pitchFamily="2" charset="2"/>
              <a:buNone/>
            </a:pPr>
            <a:r>
              <a:rPr lang="en-GB" kern="0" dirty="0" smtClean="0"/>
              <a:t>     equals the dotted area</a:t>
            </a:r>
          </a:p>
          <a:p>
            <a:pPr marL="0" indent="0">
              <a:buFont typeface="Wingdings" pitchFamily="2" charset="2"/>
              <a:buNone/>
            </a:pPr>
            <a:endParaRPr lang="en-GB" kern="0" dirty="0" smtClean="0">
              <a:solidFill>
                <a:srgbClr val="FF0000"/>
              </a:solidFill>
            </a:endParaRPr>
          </a:p>
          <a:p>
            <a:endParaRPr lang="en-GB" kern="0" dirty="0" smtClean="0"/>
          </a:p>
          <a:p>
            <a:endParaRPr lang="en-GB" kern="0" dirty="0" smtClean="0"/>
          </a:p>
          <a:p>
            <a:endParaRPr lang="en-GB" kern="0" dirty="0" smtClean="0"/>
          </a:p>
          <a:p>
            <a:endParaRPr lang="en-GB" kern="0" dirty="0" smtClean="0"/>
          </a:p>
          <a:p>
            <a:endParaRPr lang="en-GB" kern="0" dirty="0" smtClean="0"/>
          </a:p>
          <a:p>
            <a:endParaRPr lang="en-NZ" kern="0" dirty="0"/>
          </a:p>
        </p:txBody>
      </p:sp>
      <p:sp>
        <p:nvSpPr>
          <p:cNvPr id="33" name="Freeform 24"/>
          <p:cNvSpPr>
            <a:spLocks/>
          </p:cNvSpPr>
          <p:nvPr/>
        </p:nvSpPr>
        <p:spPr bwMode="auto">
          <a:xfrm flipV="1">
            <a:off x="4883093" y="4433082"/>
            <a:ext cx="1633889" cy="1631639"/>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FF0000"/>
          </a:solidFill>
          <a:ln w="0" cap="flat">
            <a:solidFill>
              <a:srgbClr val="FF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4" name="Rectangle 30"/>
          <p:cNvSpPr>
            <a:spLocks noChangeArrowheads="1"/>
          </p:cNvSpPr>
          <p:nvPr/>
        </p:nvSpPr>
        <p:spPr bwMode="auto">
          <a:xfrm>
            <a:off x="6588224" y="5885175"/>
            <a:ext cx="581079" cy="24622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fontAlgn="base">
              <a:spcBef>
                <a:spcPct val="0"/>
              </a:spcBef>
              <a:spcAft>
                <a:spcPct val="0"/>
              </a:spcAft>
            </a:pPr>
            <a:r>
              <a:rPr lang="en-US" sz="1600" b="1" dirty="0" smtClean="0">
                <a:solidFill>
                  <a:srgbClr val="FF0000"/>
                </a:solidFill>
                <a:latin typeface="Arial" pitchFamily="34" charset="0"/>
                <a:cs typeface="Arial" pitchFamily="34" charset="0"/>
              </a:rPr>
              <a:t>S</a:t>
            </a:r>
            <a:r>
              <a:rPr kumimoji="0" lang="en-US" sz="1600" b="1" i="0" u="none" strike="noStrike" cap="none" normalizeH="0" baseline="0" dirty="0" smtClean="0">
                <a:ln>
                  <a:noFill/>
                </a:ln>
                <a:solidFill>
                  <a:srgbClr val="FF0000"/>
                </a:solidFill>
                <a:effectLst/>
                <a:latin typeface="Arial" pitchFamily="34" charset="0"/>
                <a:cs typeface="Arial" pitchFamily="34" charset="0"/>
              </a:rPr>
              <a:t>MB</a:t>
            </a:r>
            <a:endParaRPr kumimoji="0" lang="en-US" sz="1800" b="1" i="0" u="none" strike="noStrike" cap="none" normalizeH="0" baseline="0" dirty="0" smtClean="0">
              <a:ln>
                <a:noFill/>
              </a:ln>
              <a:solidFill>
                <a:srgbClr val="FF0000"/>
              </a:solidFill>
              <a:effectLst/>
              <a:latin typeface="Arial" pitchFamily="34" charset="0"/>
              <a:cs typeface="Arial" pitchFamily="34" charset="0"/>
            </a:endParaRPr>
          </a:p>
        </p:txBody>
      </p:sp>
      <p:sp>
        <p:nvSpPr>
          <p:cNvPr id="38" name="Rectangle 37"/>
          <p:cNvSpPr/>
          <p:nvPr/>
        </p:nvSpPr>
        <p:spPr>
          <a:xfrm>
            <a:off x="4932040" y="3612546"/>
            <a:ext cx="1167782" cy="1991901"/>
          </a:xfrm>
          <a:custGeom>
            <a:avLst/>
            <a:gdLst>
              <a:gd name="connsiteX0" fmla="*/ 0 w 972417"/>
              <a:gd name="connsiteY0" fmla="*/ 0 h 872713"/>
              <a:gd name="connsiteX1" fmla="*/ 972417 w 972417"/>
              <a:gd name="connsiteY1" fmla="*/ 0 h 872713"/>
              <a:gd name="connsiteX2" fmla="*/ 972417 w 972417"/>
              <a:gd name="connsiteY2" fmla="*/ 872713 h 872713"/>
              <a:gd name="connsiteX3" fmla="*/ 0 w 972417"/>
              <a:gd name="connsiteY3" fmla="*/ 872713 h 872713"/>
              <a:gd name="connsiteX4" fmla="*/ 0 w 972417"/>
              <a:gd name="connsiteY4" fmla="*/ 0 h 872713"/>
              <a:gd name="connsiteX0" fmla="*/ 0 w 1005755"/>
              <a:gd name="connsiteY0" fmla="*/ 0 h 1529938"/>
              <a:gd name="connsiteX1" fmla="*/ 972417 w 1005755"/>
              <a:gd name="connsiteY1" fmla="*/ 0 h 1529938"/>
              <a:gd name="connsiteX2" fmla="*/ 1005755 w 1005755"/>
              <a:gd name="connsiteY2" fmla="*/ 1529938 h 1529938"/>
              <a:gd name="connsiteX3" fmla="*/ 0 w 1005755"/>
              <a:gd name="connsiteY3" fmla="*/ 872713 h 1529938"/>
              <a:gd name="connsiteX4" fmla="*/ 0 w 1005755"/>
              <a:gd name="connsiteY4" fmla="*/ 0 h 1529938"/>
              <a:gd name="connsiteX0" fmla="*/ 0 w 1005755"/>
              <a:gd name="connsiteY0" fmla="*/ 0 h 1529938"/>
              <a:gd name="connsiteX1" fmla="*/ 991467 w 1005755"/>
              <a:gd name="connsiteY1" fmla="*/ 852488 h 1529938"/>
              <a:gd name="connsiteX2" fmla="*/ 1005755 w 1005755"/>
              <a:gd name="connsiteY2" fmla="*/ 1529938 h 1529938"/>
              <a:gd name="connsiteX3" fmla="*/ 0 w 1005755"/>
              <a:gd name="connsiteY3" fmla="*/ 872713 h 1529938"/>
              <a:gd name="connsiteX4" fmla="*/ 0 w 1005755"/>
              <a:gd name="connsiteY4" fmla="*/ 0 h 1529938"/>
              <a:gd name="connsiteX0" fmla="*/ 0 w 1101005"/>
              <a:gd name="connsiteY0" fmla="*/ 0 h 1772826"/>
              <a:gd name="connsiteX1" fmla="*/ 1086717 w 1101005"/>
              <a:gd name="connsiteY1" fmla="*/ 1095376 h 1772826"/>
              <a:gd name="connsiteX2" fmla="*/ 1101005 w 1101005"/>
              <a:gd name="connsiteY2" fmla="*/ 1772826 h 1772826"/>
              <a:gd name="connsiteX3" fmla="*/ 95250 w 1101005"/>
              <a:gd name="connsiteY3" fmla="*/ 1115601 h 1772826"/>
              <a:gd name="connsiteX4" fmla="*/ 0 w 1101005"/>
              <a:gd name="connsiteY4" fmla="*/ 0 h 1772826"/>
              <a:gd name="connsiteX0" fmla="*/ 119062 w 1220067"/>
              <a:gd name="connsiteY0" fmla="*/ 0 h 1772826"/>
              <a:gd name="connsiteX1" fmla="*/ 1205779 w 1220067"/>
              <a:gd name="connsiteY1" fmla="*/ 1095376 h 1772826"/>
              <a:gd name="connsiteX2" fmla="*/ 1220067 w 1220067"/>
              <a:gd name="connsiteY2" fmla="*/ 1772826 h 1772826"/>
              <a:gd name="connsiteX3" fmla="*/ 0 w 1220067"/>
              <a:gd name="connsiteY3" fmla="*/ 615539 h 1772826"/>
              <a:gd name="connsiteX4" fmla="*/ 119062 w 1220067"/>
              <a:gd name="connsiteY4" fmla="*/ 0 h 1772826"/>
              <a:gd name="connsiteX0" fmla="*/ 128587 w 1220067"/>
              <a:gd name="connsiteY0" fmla="*/ 0 h 1763301"/>
              <a:gd name="connsiteX1" fmla="*/ 1205779 w 1220067"/>
              <a:gd name="connsiteY1" fmla="*/ 1085851 h 1763301"/>
              <a:gd name="connsiteX2" fmla="*/ 1220067 w 1220067"/>
              <a:gd name="connsiteY2" fmla="*/ 1763301 h 1763301"/>
              <a:gd name="connsiteX3" fmla="*/ 0 w 1220067"/>
              <a:gd name="connsiteY3" fmla="*/ 606014 h 1763301"/>
              <a:gd name="connsiteX4" fmla="*/ 128587 w 1220067"/>
              <a:gd name="connsiteY4" fmla="*/ 0 h 1763301"/>
              <a:gd name="connsiteX0" fmla="*/ 0 w 1258168"/>
              <a:gd name="connsiteY0" fmla="*/ 0 h 1963326"/>
              <a:gd name="connsiteX1" fmla="*/ 1243880 w 1258168"/>
              <a:gd name="connsiteY1" fmla="*/ 1285876 h 1963326"/>
              <a:gd name="connsiteX2" fmla="*/ 1258168 w 1258168"/>
              <a:gd name="connsiteY2" fmla="*/ 1963326 h 1963326"/>
              <a:gd name="connsiteX3" fmla="*/ 38101 w 1258168"/>
              <a:gd name="connsiteY3" fmla="*/ 806039 h 1963326"/>
              <a:gd name="connsiteX4" fmla="*/ 0 w 1258168"/>
              <a:gd name="connsiteY4" fmla="*/ 0 h 1963326"/>
              <a:gd name="connsiteX0" fmla="*/ 0 w 1248643"/>
              <a:gd name="connsiteY0" fmla="*/ 0 h 1934751"/>
              <a:gd name="connsiteX1" fmla="*/ 1234355 w 1248643"/>
              <a:gd name="connsiteY1" fmla="*/ 1257301 h 1934751"/>
              <a:gd name="connsiteX2" fmla="*/ 1248643 w 1248643"/>
              <a:gd name="connsiteY2" fmla="*/ 1934751 h 1934751"/>
              <a:gd name="connsiteX3" fmla="*/ 28576 w 1248643"/>
              <a:gd name="connsiteY3" fmla="*/ 777464 h 1934751"/>
              <a:gd name="connsiteX4" fmla="*/ 0 w 1248643"/>
              <a:gd name="connsiteY4" fmla="*/ 0 h 1934751"/>
              <a:gd name="connsiteX0" fmla="*/ 0 w 1248643"/>
              <a:gd name="connsiteY0" fmla="*/ 0 h 1934751"/>
              <a:gd name="connsiteX1" fmla="*/ 1243880 w 1248643"/>
              <a:gd name="connsiteY1" fmla="*/ 1228726 h 1934751"/>
              <a:gd name="connsiteX2" fmla="*/ 1248643 w 1248643"/>
              <a:gd name="connsiteY2" fmla="*/ 1934751 h 1934751"/>
              <a:gd name="connsiteX3" fmla="*/ 28576 w 1248643"/>
              <a:gd name="connsiteY3" fmla="*/ 777464 h 1934751"/>
              <a:gd name="connsiteX4" fmla="*/ 0 w 1248643"/>
              <a:gd name="connsiteY4" fmla="*/ 0 h 1934751"/>
              <a:gd name="connsiteX0" fmla="*/ 0 w 1248643"/>
              <a:gd name="connsiteY0" fmla="*/ 0 h 1934751"/>
              <a:gd name="connsiteX1" fmla="*/ 1243880 w 1248643"/>
              <a:gd name="connsiteY1" fmla="*/ 1228726 h 1934751"/>
              <a:gd name="connsiteX2" fmla="*/ 1248643 w 1248643"/>
              <a:gd name="connsiteY2" fmla="*/ 1934751 h 1934751"/>
              <a:gd name="connsiteX3" fmla="*/ 38101 w 1248643"/>
              <a:gd name="connsiteY3" fmla="*/ 748889 h 1934751"/>
              <a:gd name="connsiteX4" fmla="*/ 0 w 1248643"/>
              <a:gd name="connsiteY4" fmla="*/ 0 h 1934751"/>
              <a:gd name="connsiteX0" fmla="*/ 0 w 1243908"/>
              <a:gd name="connsiteY0" fmla="*/ 0 h 1991901"/>
              <a:gd name="connsiteX1" fmla="*/ 1243880 w 1243908"/>
              <a:gd name="connsiteY1" fmla="*/ 1228726 h 1991901"/>
              <a:gd name="connsiteX2" fmla="*/ 1181968 w 1243908"/>
              <a:gd name="connsiteY2" fmla="*/ 1991901 h 1991901"/>
              <a:gd name="connsiteX3" fmla="*/ 38101 w 1243908"/>
              <a:gd name="connsiteY3" fmla="*/ 748889 h 1991901"/>
              <a:gd name="connsiteX4" fmla="*/ 0 w 1243908"/>
              <a:gd name="connsiteY4" fmla="*/ 0 h 1991901"/>
              <a:gd name="connsiteX0" fmla="*/ 0 w 1243908"/>
              <a:gd name="connsiteY0" fmla="*/ 0 h 1991901"/>
              <a:gd name="connsiteX1" fmla="*/ 1243880 w 1243908"/>
              <a:gd name="connsiteY1" fmla="*/ 1228726 h 1991901"/>
              <a:gd name="connsiteX2" fmla="*/ 1181968 w 1243908"/>
              <a:gd name="connsiteY2" fmla="*/ 1991901 h 1991901"/>
              <a:gd name="connsiteX3" fmla="*/ 28576 w 1243908"/>
              <a:gd name="connsiteY3" fmla="*/ 825089 h 1991901"/>
              <a:gd name="connsiteX4" fmla="*/ 0 w 1243908"/>
              <a:gd name="connsiteY4" fmla="*/ 0 h 1991901"/>
              <a:gd name="connsiteX0" fmla="*/ 0 w 1181968"/>
              <a:gd name="connsiteY0" fmla="*/ 0 h 1991901"/>
              <a:gd name="connsiteX1" fmla="*/ 1167680 w 1181968"/>
              <a:gd name="connsiteY1" fmla="*/ 1152526 h 1991901"/>
              <a:gd name="connsiteX2" fmla="*/ 1181968 w 1181968"/>
              <a:gd name="connsiteY2" fmla="*/ 1991901 h 1991901"/>
              <a:gd name="connsiteX3" fmla="*/ 28576 w 1181968"/>
              <a:gd name="connsiteY3" fmla="*/ 825089 h 1991901"/>
              <a:gd name="connsiteX4" fmla="*/ 0 w 1181968"/>
              <a:gd name="connsiteY4" fmla="*/ 0 h 1991901"/>
              <a:gd name="connsiteX0" fmla="*/ 0 w 1196357"/>
              <a:gd name="connsiteY0" fmla="*/ 0 h 1991901"/>
              <a:gd name="connsiteX1" fmla="*/ 1196255 w 1196357"/>
              <a:gd name="connsiteY1" fmla="*/ 1152526 h 1991901"/>
              <a:gd name="connsiteX2" fmla="*/ 1181968 w 1196357"/>
              <a:gd name="connsiteY2" fmla="*/ 1991901 h 1991901"/>
              <a:gd name="connsiteX3" fmla="*/ 28576 w 1196357"/>
              <a:gd name="connsiteY3" fmla="*/ 825089 h 1991901"/>
              <a:gd name="connsiteX4" fmla="*/ 0 w 1196357"/>
              <a:gd name="connsiteY4" fmla="*/ 0 h 1991901"/>
              <a:gd name="connsiteX0" fmla="*/ 0 w 1167782"/>
              <a:gd name="connsiteY0" fmla="*/ 0 h 1991901"/>
              <a:gd name="connsiteX1" fmla="*/ 1167680 w 1167782"/>
              <a:gd name="connsiteY1" fmla="*/ 1152526 h 1991901"/>
              <a:gd name="connsiteX2" fmla="*/ 1153393 w 1167782"/>
              <a:gd name="connsiteY2" fmla="*/ 1991901 h 1991901"/>
              <a:gd name="connsiteX3" fmla="*/ 1 w 1167782"/>
              <a:gd name="connsiteY3" fmla="*/ 825089 h 1991901"/>
              <a:gd name="connsiteX4" fmla="*/ 0 w 1167782"/>
              <a:gd name="connsiteY4" fmla="*/ 0 h 1991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67782" h="1991901">
                <a:moveTo>
                  <a:pt x="0" y="0"/>
                </a:moveTo>
                <a:lnTo>
                  <a:pt x="1167680" y="1152526"/>
                </a:lnTo>
                <a:cubicBezTo>
                  <a:pt x="1169268" y="1387868"/>
                  <a:pt x="1151805" y="1756559"/>
                  <a:pt x="1153393" y="1991901"/>
                </a:cubicBezTo>
                <a:lnTo>
                  <a:pt x="1" y="825089"/>
                </a:lnTo>
                <a:cubicBezTo>
                  <a:pt x="1" y="550059"/>
                  <a:pt x="0" y="275030"/>
                  <a:pt x="0"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37" name="Isosceles Triangle 46"/>
          <p:cNvSpPr/>
          <p:nvPr/>
        </p:nvSpPr>
        <p:spPr>
          <a:xfrm rot="16200000">
            <a:off x="5484407" y="4996229"/>
            <a:ext cx="820798" cy="432987"/>
          </a:xfrm>
          <a:custGeom>
            <a:avLst/>
            <a:gdLst>
              <a:gd name="connsiteX0" fmla="*/ 0 w 282895"/>
              <a:gd name="connsiteY0" fmla="*/ 598857 h 598857"/>
              <a:gd name="connsiteX1" fmla="*/ 141448 w 282895"/>
              <a:gd name="connsiteY1" fmla="*/ 0 h 598857"/>
              <a:gd name="connsiteX2" fmla="*/ 282895 w 282895"/>
              <a:gd name="connsiteY2" fmla="*/ 598857 h 598857"/>
              <a:gd name="connsiteX3" fmla="*/ 0 w 282895"/>
              <a:gd name="connsiteY3" fmla="*/ 598857 h 598857"/>
              <a:gd name="connsiteX0" fmla="*/ 0 w 411239"/>
              <a:gd name="connsiteY0" fmla="*/ 598857 h 598857"/>
              <a:gd name="connsiteX1" fmla="*/ 141448 w 411239"/>
              <a:gd name="connsiteY1" fmla="*/ 0 h 598857"/>
              <a:gd name="connsiteX2" fmla="*/ 411239 w 411239"/>
              <a:gd name="connsiteY2" fmla="*/ 474739 h 598857"/>
              <a:gd name="connsiteX3" fmla="*/ 0 w 411239"/>
              <a:gd name="connsiteY3" fmla="*/ 598857 h 598857"/>
              <a:gd name="connsiteX0" fmla="*/ 0 w 697242"/>
              <a:gd name="connsiteY0" fmla="*/ 372586 h 474739"/>
              <a:gd name="connsiteX1" fmla="*/ 427451 w 697242"/>
              <a:gd name="connsiteY1" fmla="*/ 0 h 474739"/>
              <a:gd name="connsiteX2" fmla="*/ 697242 w 697242"/>
              <a:gd name="connsiteY2" fmla="*/ 474739 h 474739"/>
              <a:gd name="connsiteX3" fmla="*/ 0 w 697242"/>
              <a:gd name="connsiteY3" fmla="*/ 372586 h 474739"/>
              <a:gd name="connsiteX0" fmla="*/ 0 w 700918"/>
              <a:gd name="connsiteY0" fmla="*/ 372586 h 440647"/>
              <a:gd name="connsiteX1" fmla="*/ 427451 w 700918"/>
              <a:gd name="connsiteY1" fmla="*/ 0 h 440647"/>
              <a:gd name="connsiteX2" fmla="*/ 700918 w 700918"/>
              <a:gd name="connsiteY2" fmla="*/ 440647 h 440647"/>
              <a:gd name="connsiteX3" fmla="*/ 0 w 700918"/>
              <a:gd name="connsiteY3" fmla="*/ 372586 h 440647"/>
              <a:gd name="connsiteX0" fmla="*/ 0 w 693230"/>
              <a:gd name="connsiteY0" fmla="*/ 372586 h 405329"/>
              <a:gd name="connsiteX1" fmla="*/ 427451 w 693230"/>
              <a:gd name="connsiteY1" fmla="*/ 0 h 405329"/>
              <a:gd name="connsiteX2" fmla="*/ 693230 w 693230"/>
              <a:gd name="connsiteY2" fmla="*/ 405329 h 405329"/>
              <a:gd name="connsiteX3" fmla="*/ 0 w 693230"/>
              <a:gd name="connsiteY3" fmla="*/ 372586 h 405329"/>
              <a:gd name="connsiteX0" fmla="*/ 0 w 688330"/>
              <a:gd name="connsiteY0" fmla="*/ 372586 h 450785"/>
              <a:gd name="connsiteX1" fmla="*/ 427451 w 688330"/>
              <a:gd name="connsiteY1" fmla="*/ 0 h 450785"/>
              <a:gd name="connsiteX2" fmla="*/ 688330 w 688330"/>
              <a:gd name="connsiteY2" fmla="*/ 450785 h 450785"/>
              <a:gd name="connsiteX3" fmla="*/ 0 w 688330"/>
              <a:gd name="connsiteY3" fmla="*/ 372586 h 450785"/>
              <a:gd name="connsiteX0" fmla="*/ 0 w 673291"/>
              <a:gd name="connsiteY0" fmla="*/ 339719 h 450785"/>
              <a:gd name="connsiteX1" fmla="*/ 412412 w 673291"/>
              <a:gd name="connsiteY1" fmla="*/ 0 h 450785"/>
              <a:gd name="connsiteX2" fmla="*/ 673291 w 673291"/>
              <a:gd name="connsiteY2" fmla="*/ 450785 h 450785"/>
              <a:gd name="connsiteX3" fmla="*/ 0 w 673291"/>
              <a:gd name="connsiteY3" fmla="*/ 339719 h 450785"/>
              <a:gd name="connsiteX0" fmla="*/ 0 w 688331"/>
              <a:gd name="connsiteY0" fmla="*/ 339719 h 417918"/>
              <a:gd name="connsiteX1" fmla="*/ 412412 w 688331"/>
              <a:gd name="connsiteY1" fmla="*/ 0 h 417918"/>
              <a:gd name="connsiteX2" fmla="*/ 688331 w 688331"/>
              <a:gd name="connsiteY2" fmla="*/ 417918 h 417918"/>
              <a:gd name="connsiteX3" fmla="*/ 0 w 688331"/>
              <a:gd name="connsiteY3" fmla="*/ 339719 h 417918"/>
              <a:gd name="connsiteX0" fmla="*/ 0 w 688331"/>
              <a:gd name="connsiteY0" fmla="*/ 325514 h 403713"/>
              <a:gd name="connsiteX1" fmla="*/ 410880 w 688331"/>
              <a:gd name="connsiteY1" fmla="*/ 0 h 403713"/>
              <a:gd name="connsiteX2" fmla="*/ 688331 w 688331"/>
              <a:gd name="connsiteY2" fmla="*/ 403713 h 403713"/>
              <a:gd name="connsiteX3" fmla="*/ 0 w 688331"/>
              <a:gd name="connsiteY3" fmla="*/ 325514 h 403713"/>
              <a:gd name="connsiteX0" fmla="*/ 0 w 681554"/>
              <a:gd name="connsiteY0" fmla="*/ 307085 h 403713"/>
              <a:gd name="connsiteX1" fmla="*/ 404103 w 681554"/>
              <a:gd name="connsiteY1" fmla="*/ 0 h 403713"/>
              <a:gd name="connsiteX2" fmla="*/ 681554 w 681554"/>
              <a:gd name="connsiteY2" fmla="*/ 403713 h 403713"/>
              <a:gd name="connsiteX3" fmla="*/ 0 w 681554"/>
              <a:gd name="connsiteY3" fmla="*/ 307085 h 403713"/>
              <a:gd name="connsiteX0" fmla="*/ 0 w 678860"/>
              <a:gd name="connsiteY0" fmla="*/ 307085 h 384262"/>
              <a:gd name="connsiteX1" fmla="*/ 404103 w 678860"/>
              <a:gd name="connsiteY1" fmla="*/ 0 h 384262"/>
              <a:gd name="connsiteX2" fmla="*/ 678860 w 678860"/>
              <a:gd name="connsiteY2" fmla="*/ 384262 h 384262"/>
              <a:gd name="connsiteX3" fmla="*/ 0 w 678860"/>
              <a:gd name="connsiteY3" fmla="*/ 307085 h 384262"/>
              <a:gd name="connsiteX0" fmla="*/ 0 w 678860"/>
              <a:gd name="connsiteY0" fmla="*/ 293902 h 371079"/>
              <a:gd name="connsiteX1" fmla="*/ 393102 w 678860"/>
              <a:gd name="connsiteY1" fmla="*/ 0 h 371079"/>
              <a:gd name="connsiteX2" fmla="*/ 678860 w 678860"/>
              <a:gd name="connsiteY2" fmla="*/ 371079 h 371079"/>
              <a:gd name="connsiteX3" fmla="*/ 0 w 678860"/>
              <a:gd name="connsiteY3" fmla="*/ 293902 h 371079"/>
              <a:gd name="connsiteX0" fmla="*/ 0 w 663634"/>
              <a:gd name="connsiteY0" fmla="*/ 285964 h 371079"/>
              <a:gd name="connsiteX1" fmla="*/ 377876 w 663634"/>
              <a:gd name="connsiteY1" fmla="*/ 0 h 371079"/>
              <a:gd name="connsiteX2" fmla="*/ 663634 w 663634"/>
              <a:gd name="connsiteY2" fmla="*/ 371079 h 371079"/>
              <a:gd name="connsiteX3" fmla="*/ 0 w 663634"/>
              <a:gd name="connsiteY3" fmla="*/ 285964 h 371079"/>
              <a:gd name="connsiteX0" fmla="*/ 0 w 663634"/>
              <a:gd name="connsiteY0" fmla="*/ 362162 h 447277"/>
              <a:gd name="connsiteX1" fmla="*/ 196901 w 663634"/>
              <a:gd name="connsiteY1" fmla="*/ 0 h 447277"/>
              <a:gd name="connsiteX2" fmla="*/ 663634 w 663634"/>
              <a:gd name="connsiteY2" fmla="*/ 447277 h 447277"/>
              <a:gd name="connsiteX3" fmla="*/ 0 w 663634"/>
              <a:gd name="connsiteY3" fmla="*/ 362162 h 447277"/>
              <a:gd name="connsiteX0" fmla="*/ 0 w 854135"/>
              <a:gd name="connsiteY0" fmla="*/ 371690 h 447277"/>
              <a:gd name="connsiteX1" fmla="*/ 387402 w 854135"/>
              <a:gd name="connsiteY1" fmla="*/ 0 h 447277"/>
              <a:gd name="connsiteX2" fmla="*/ 854135 w 854135"/>
              <a:gd name="connsiteY2" fmla="*/ 447277 h 447277"/>
              <a:gd name="connsiteX3" fmla="*/ 0 w 854135"/>
              <a:gd name="connsiteY3" fmla="*/ 371690 h 447277"/>
              <a:gd name="connsiteX0" fmla="*/ 0 w 792222"/>
              <a:gd name="connsiteY0" fmla="*/ 371690 h 409177"/>
              <a:gd name="connsiteX1" fmla="*/ 387402 w 792222"/>
              <a:gd name="connsiteY1" fmla="*/ 0 h 409177"/>
              <a:gd name="connsiteX2" fmla="*/ 792222 w 792222"/>
              <a:gd name="connsiteY2" fmla="*/ 409177 h 409177"/>
              <a:gd name="connsiteX3" fmla="*/ 0 w 792222"/>
              <a:gd name="connsiteY3" fmla="*/ 371690 h 409177"/>
              <a:gd name="connsiteX0" fmla="*/ 0 w 820798"/>
              <a:gd name="connsiteY0" fmla="*/ 400268 h 409177"/>
              <a:gd name="connsiteX1" fmla="*/ 415978 w 820798"/>
              <a:gd name="connsiteY1" fmla="*/ 0 h 409177"/>
              <a:gd name="connsiteX2" fmla="*/ 820798 w 820798"/>
              <a:gd name="connsiteY2" fmla="*/ 409177 h 409177"/>
              <a:gd name="connsiteX3" fmla="*/ 0 w 820798"/>
              <a:gd name="connsiteY3" fmla="*/ 400268 h 409177"/>
              <a:gd name="connsiteX0" fmla="*/ 0 w 820798"/>
              <a:gd name="connsiteY0" fmla="*/ 424078 h 432987"/>
              <a:gd name="connsiteX1" fmla="*/ 430265 w 820798"/>
              <a:gd name="connsiteY1" fmla="*/ 0 h 432987"/>
              <a:gd name="connsiteX2" fmla="*/ 820798 w 820798"/>
              <a:gd name="connsiteY2" fmla="*/ 432987 h 432987"/>
              <a:gd name="connsiteX3" fmla="*/ 0 w 820798"/>
              <a:gd name="connsiteY3" fmla="*/ 424078 h 432987"/>
            </a:gdLst>
            <a:ahLst/>
            <a:cxnLst>
              <a:cxn ang="0">
                <a:pos x="connsiteX0" y="connsiteY0"/>
              </a:cxn>
              <a:cxn ang="0">
                <a:pos x="connsiteX1" y="connsiteY1"/>
              </a:cxn>
              <a:cxn ang="0">
                <a:pos x="connsiteX2" y="connsiteY2"/>
              </a:cxn>
              <a:cxn ang="0">
                <a:pos x="connsiteX3" y="connsiteY3"/>
              </a:cxn>
            </a:cxnLst>
            <a:rect l="l" t="t" r="r" b="b"/>
            <a:pathLst>
              <a:path w="820798" h="432987">
                <a:moveTo>
                  <a:pt x="0" y="424078"/>
                </a:moveTo>
                <a:lnTo>
                  <a:pt x="430265" y="0"/>
                </a:lnTo>
                <a:lnTo>
                  <a:pt x="820798" y="432987"/>
                </a:lnTo>
                <a:lnTo>
                  <a:pt x="0" y="424078"/>
                </a:lnTo>
                <a:close/>
              </a:path>
            </a:pathLst>
          </a:custGeom>
          <a:pattFill prst="pct10">
            <a:fgClr>
              <a:schemeClr val="tx1"/>
            </a:fgClr>
            <a:bgClr>
              <a:schemeClr val="accent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grpSp>
        <p:nvGrpSpPr>
          <p:cNvPr id="5" name="Group 5"/>
          <p:cNvGrpSpPr>
            <a:grpSpLocks noChangeAspect="1"/>
          </p:cNvGrpSpPr>
          <p:nvPr/>
        </p:nvGrpSpPr>
        <p:grpSpPr bwMode="auto">
          <a:xfrm>
            <a:off x="4139306" y="3115396"/>
            <a:ext cx="4249382" cy="3697980"/>
            <a:chOff x="424" y="1202"/>
            <a:chExt cx="2150" cy="2328"/>
          </a:xfrm>
        </p:grpSpPr>
        <p:sp>
          <p:nvSpPr>
            <p:cNvPr id="6" name="Rectangle 6"/>
            <p:cNvSpPr>
              <a:spLocks noChangeArrowheads="1"/>
            </p:cNvSpPr>
            <p:nvPr/>
          </p:nvSpPr>
          <p:spPr bwMode="auto">
            <a:xfrm>
              <a:off x="2374" y="3282"/>
              <a:ext cx="92" cy="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Rectangle 7"/>
            <p:cNvSpPr>
              <a:spLocks noChangeArrowheads="1"/>
            </p:cNvSpPr>
            <p:nvPr/>
          </p:nvSpPr>
          <p:spPr bwMode="auto">
            <a:xfrm>
              <a:off x="676" y="3155"/>
              <a:ext cx="1698" cy="281"/>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8" name="Rectangle 8"/>
            <p:cNvSpPr>
              <a:spLocks noChangeArrowheads="1"/>
            </p:cNvSpPr>
            <p:nvPr/>
          </p:nvSpPr>
          <p:spPr bwMode="auto">
            <a:xfrm>
              <a:off x="730" y="3189"/>
              <a:ext cx="15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0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9"/>
            <p:cNvSpPr>
              <a:spLocks noChangeArrowheads="1"/>
            </p:cNvSpPr>
            <p:nvPr/>
          </p:nvSpPr>
          <p:spPr bwMode="auto">
            <a:xfrm>
              <a:off x="836" y="318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10"/>
            <p:cNvSpPr>
              <a:spLocks noChangeArrowheads="1"/>
            </p:cNvSpPr>
            <p:nvPr/>
          </p:nvSpPr>
          <p:spPr bwMode="auto">
            <a:xfrm>
              <a:off x="1060" y="3196"/>
              <a:ext cx="224" cy="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1" i="0" u="none" strike="noStrike" cap="none" normalizeH="0" baseline="0" dirty="0" smtClean="0">
                  <a:ln>
                    <a:noFill/>
                  </a:ln>
                  <a:solidFill>
                    <a:srgbClr val="FF0000"/>
                  </a:solidFill>
                  <a:effectLst/>
                  <a:latin typeface="Arial" pitchFamily="34" charset="0"/>
                  <a:cs typeface="Arial" pitchFamily="34" charset="0"/>
                </a:rPr>
                <a:t>Q</a:t>
              </a:r>
              <a:r>
                <a:rPr kumimoji="0" lang="en-US" sz="1600" b="1" i="0" u="none" strike="noStrike" cap="none" normalizeH="0" baseline="-25000" dirty="0" smtClean="0">
                  <a:ln>
                    <a:noFill/>
                  </a:ln>
                  <a:solidFill>
                    <a:srgbClr val="FF0000"/>
                  </a:solidFill>
                  <a:effectLst/>
                  <a:latin typeface="Arial" pitchFamily="34" charset="0"/>
                  <a:cs typeface="Arial" pitchFamily="34" charset="0"/>
                </a:rPr>
                <a:t>s</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11"/>
            <p:cNvSpPr>
              <a:spLocks noChangeArrowheads="1"/>
            </p:cNvSpPr>
            <p:nvPr/>
          </p:nvSpPr>
          <p:spPr bwMode="auto">
            <a:xfrm>
              <a:off x="1238" y="3210"/>
              <a:ext cx="42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r>
                <a:rPr kumimoji="0" lang="en-US" sz="1500" b="1" i="0" u="none" strike="noStrike" cap="none" normalizeH="0" baseline="0" dirty="0" err="1" smtClean="0">
                  <a:ln>
                    <a:noFill/>
                  </a:ln>
                  <a:solidFill>
                    <a:srgbClr val="000000"/>
                  </a:solidFill>
                  <a:effectLst/>
                  <a:latin typeface="Arial" pitchFamily="34" charset="0"/>
                  <a:cs typeface="Arial" pitchFamily="34" charset="0"/>
                </a:rPr>
                <a:t>Q</a:t>
              </a:r>
              <a:r>
                <a:rPr kumimoji="0" lang="en-US" sz="1500" b="1" i="0" u="none" strike="noStrike" cap="none" normalizeH="0" baseline="-25000" dirty="0" err="1" smtClean="0">
                  <a:ln>
                    <a:noFill/>
                  </a:ln>
                  <a:solidFill>
                    <a:srgbClr val="000000"/>
                  </a:solidFill>
                  <a:effectLst/>
                  <a:latin typeface="Arial" pitchFamily="34" charset="0"/>
                  <a:cs typeface="Arial" pitchFamily="34" charset="0"/>
                </a:rPr>
                <a:t>p</a:t>
              </a:r>
              <a:r>
                <a:rPr kumimoji="0" lang="en-US" sz="1500" b="1" i="0" u="none" strike="noStrike" cap="none" normalizeH="0" baseline="0" dirty="0" smtClean="0">
                  <a:ln>
                    <a:noFill/>
                  </a:ln>
                  <a:solidFill>
                    <a:srgbClr val="000000"/>
                  </a:solidFill>
                  <a:effectLst/>
                  <a:latin typeface="Arial" pitchFamily="34" charset="0"/>
                  <a:cs typeface="Arial" pitchFamily="34" charset="0"/>
                </a:rPr>
                <a:t>  </a:t>
              </a: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5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2"/>
            <p:cNvSpPr>
              <a:spLocks noChangeArrowheads="1"/>
            </p:cNvSpPr>
            <p:nvPr/>
          </p:nvSpPr>
          <p:spPr bwMode="auto">
            <a:xfrm>
              <a:off x="2089" y="3196"/>
              <a:ext cx="339" cy="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cs typeface="Arial" pitchFamily="34" charset="0"/>
                </a:rPr>
                <a:t>Quantity</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3"/>
            <p:cNvSpPr>
              <a:spLocks noChangeArrowheads="1"/>
            </p:cNvSpPr>
            <p:nvPr/>
          </p:nvSpPr>
          <p:spPr bwMode="auto">
            <a:xfrm>
              <a:off x="2171" y="3189"/>
              <a:ext cx="217"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4"/>
            <p:cNvSpPr>
              <a:spLocks noChangeArrowheads="1"/>
            </p:cNvSpPr>
            <p:nvPr/>
          </p:nvSpPr>
          <p:spPr bwMode="auto">
            <a:xfrm>
              <a:off x="2333" y="3189"/>
              <a:ext cx="72"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Rectangle 16"/>
            <p:cNvSpPr>
              <a:spLocks noChangeArrowheads="1"/>
            </p:cNvSpPr>
            <p:nvPr/>
          </p:nvSpPr>
          <p:spPr bwMode="auto">
            <a:xfrm>
              <a:off x="424" y="1202"/>
              <a:ext cx="502"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MB, 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kumimoji="0" lang="en-US" sz="1500" b="0" i="0" u="none" strike="noStrike" cap="none" normalizeH="0" baseline="0" dirty="0" smtClean="0">
                  <a:ln>
                    <a:noFill/>
                  </a:ln>
                  <a:solidFill>
                    <a:srgbClr val="000000"/>
                  </a:solidFill>
                  <a:effectLst/>
                  <a:latin typeface="Arial" pitchFamily="34" charset="0"/>
                  <a:cs typeface="Arial" pitchFamily="34" charset="0"/>
                </a:rPr>
                <a:t>MC, </a:t>
              </a:r>
            </a:p>
            <a:p>
              <a:pPr lvl="0" fontAlgn="base">
                <a:spcBef>
                  <a:spcPct val="0"/>
                </a:spcBef>
                <a:spcAft>
                  <a:spcPct val="0"/>
                </a:spcAft>
              </a:pPr>
              <a:r>
                <a:rPr lang="en-US" sz="1500" dirty="0">
                  <a:solidFill>
                    <a:srgbClr val="000000"/>
                  </a:solidFill>
                  <a:latin typeface="Arial" pitchFamily="34" charset="0"/>
                  <a:cs typeface="Arial" pitchFamily="34" charset="0"/>
                </a:rPr>
                <a:t>S</a:t>
              </a:r>
              <a:r>
                <a:rPr lang="en-US" sz="1500" dirty="0" smtClean="0">
                  <a:solidFill>
                    <a:srgbClr val="000000"/>
                  </a:solidFill>
                  <a:latin typeface="Arial" pitchFamily="34" charset="0"/>
                  <a:cs typeface="Arial" pitchFamily="34" charset="0"/>
                </a:rPr>
                <a:t>MB </a:t>
              </a:r>
            </a:p>
            <a:p>
              <a:pPr marL="0" marR="0" lvl="0" indent="0" algn="l" defTabSz="914400" rtl="0" eaLnBrk="1" fontAlgn="base" latinLnBrk="0" hangingPunct="1">
                <a:lnSpc>
                  <a:spcPct val="100000"/>
                </a:lnSpc>
                <a:spcBef>
                  <a:spcPct val="0"/>
                </a:spcBef>
                <a:spcAft>
                  <a:spcPct val="0"/>
                </a:spcAft>
                <a:buClrTx/>
                <a:buSzTx/>
                <a:buFontTx/>
                <a:buNone/>
                <a:tabLst/>
              </a:pPr>
              <a:r>
                <a:rPr lang="en-US" sz="1500" dirty="0">
                  <a:solidFill>
                    <a:srgbClr val="000000"/>
                  </a:solidFill>
                  <a:latin typeface="Arial" pitchFamily="34" charset="0"/>
                  <a:cs typeface="Arial" pitchFamily="34" charset="0"/>
                </a:rPr>
                <a:t> </a:t>
              </a:r>
              <a:r>
                <a:rPr lang="en-US" sz="1500" dirty="0" smtClean="0">
                  <a:solidFill>
                    <a:srgbClr val="000000"/>
                  </a:solidFill>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Rectangle 17"/>
            <p:cNvSpPr>
              <a:spLocks noChangeArrowheads="1"/>
            </p:cNvSpPr>
            <p:nvPr/>
          </p:nvSpPr>
          <p:spPr bwMode="auto">
            <a:xfrm>
              <a:off x="526" y="1855"/>
              <a:ext cx="244" cy="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r" fontAlgn="base">
                <a:spcBef>
                  <a:spcPct val="0"/>
                </a:spcBef>
                <a:spcAft>
                  <a:spcPct val="0"/>
                </a:spcAft>
              </a:pPr>
              <a:r>
                <a:rPr lang="en-US" sz="1500" b="1" dirty="0">
                  <a:solidFill>
                    <a:srgbClr val="FF0000"/>
                  </a:solidFill>
                  <a:latin typeface="Arial" pitchFamily="34" charset="0"/>
                  <a:cs typeface="Arial" pitchFamily="34" charset="0"/>
                </a:rPr>
                <a:t>P</a:t>
              </a:r>
              <a:r>
                <a:rPr lang="en-US" sz="1500" b="1" baseline="-25000" dirty="0">
                  <a:solidFill>
                    <a:srgbClr val="FF0000"/>
                  </a:solidFill>
                  <a:latin typeface="Arial" pitchFamily="34" charset="0"/>
                  <a:cs typeface="Arial" pitchFamily="34" charset="0"/>
                </a:rPr>
                <a: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r>
                <a:rPr lang="en-US" sz="1500" b="1" dirty="0" err="1" smtClean="0">
                  <a:solidFill>
                    <a:srgbClr val="000000"/>
                  </a:solidFill>
                  <a:latin typeface="Arial" pitchFamily="34" charset="0"/>
                  <a:cs typeface="Arial" pitchFamily="34" charset="0"/>
                </a:rPr>
                <a:t>P</a:t>
              </a:r>
              <a:r>
                <a:rPr lang="en-US" sz="1500" b="1" baseline="-25000" dirty="0" err="1" smtClean="0">
                  <a:solidFill>
                    <a:srgbClr val="000000"/>
                  </a:solidFill>
                  <a:latin typeface="Arial" pitchFamily="34" charset="0"/>
                  <a:cs typeface="Arial" pitchFamily="34" charset="0"/>
                </a:rPr>
                <a:t>p</a:t>
              </a:r>
              <a:endParaRPr lang="en-US" sz="15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a:ln>
                  <a:noFill/>
                </a:ln>
                <a:solidFill>
                  <a:srgbClr val="000000"/>
                </a:solidFill>
                <a:effectLst/>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en-US" sz="700" b="1" baseline="-25000" dirty="0" smtClean="0">
                <a:solidFill>
                  <a:srgbClr val="000000"/>
                </a:solidFill>
                <a:latin typeface="Arial" pitchFamily="34" charset="0"/>
                <a:cs typeface="Arial" pitchFamily="34"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25000" dirty="0" smtClean="0">
                <a:ln>
                  <a:noFill/>
                </a:ln>
                <a:solidFill>
                  <a:srgbClr val="000000"/>
                </a:solidFill>
                <a:effectLst/>
                <a:latin typeface="Arial" pitchFamily="34" charset="0"/>
                <a:cs typeface="Arial" pitchFamily="34" charset="0"/>
              </a:endParaRPr>
            </a:p>
          </p:txBody>
        </p:sp>
        <p:sp>
          <p:nvSpPr>
            <p:cNvPr id="17" name="Rectangle 18"/>
            <p:cNvSpPr>
              <a:spLocks noChangeArrowheads="1"/>
            </p:cNvSpPr>
            <p:nvPr/>
          </p:nvSpPr>
          <p:spPr bwMode="auto">
            <a:xfrm>
              <a:off x="719" y="1356"/>
              <a:ext cx="64"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Rectangle 20"/>
            <p:cNvSpPr>
              <a:spLocks noChangeArrowheads="1"/>
            </p:cNvSpPr>
            <p:nvPr/>
          </p:nvSpPr>
          <p:spPr bwMode="auto">
            <a:xfrm>
              <a:off x="648" y="2107"/>
              <a:ext cx="70" cy="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21"/>
            <p:cNvSpPr>
              <a:spLocks noChangeArrowheads="1"/>
            </p:cNvSpPr>
            <p:nvPr/>
          </p:nvSpPr>
          <p:spPr bwMode="auto">
            <a:xfrm>
              <a:off x="531" y="1969"/>
              <a:ext cx="70"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Freeform 22"/>
            <p:cNvSpPr>
              <a:spLocks noEditPoints="1"/>
            </p:cNvSpPr>
            <p:nvPr/>
          </p:nvSpPr>
          <p:spPr bwMode="auto">
            <a:xfrm>
              <a:off x="807" y="3123"/>
              <a:ext cx="1481" cy="87"/>
            </a:xfrm>
            <a:custGeom>
              <a:avLst/>
              <a:gdLst>
                <a:gd name="T0" fmla="*/ 0 w 1481"/>
                <a:gd name="T1" fmla="*/ 54 h 87"/>
                <a:gd name="T2" fmla="*/ 1428 w 1481"/>
                <a:gd name="T3" fmla="*/ 54 h 87"/>
                <a:gd name="T4" fmla="*/ 1428 w 1481"/>
                <a:gd name="T5" fmla="*/ 32 h 87"/>
                <a:gd name="T6" fmla="*/ 0 w 1481"/>
                <a:gd name="T7" fmla="*/ 32 h 87"/>
                <a:gd name="T8" fmla="*/ 0 w 1481"/>
                <a:gd name="T9" fmla="*/ 54 h 87"/>
                <a:gd name="T10" fmla="*/ 1418 w 1481"/>
                <a:gd name="T11" fmla="*/ 87 h 87"/>
                <a:gd name="T12" fmla="*/ 1481 w 1481"/>
                <a:gd name="T13" fmla="*/ 43 h 87"/>
                <a:gd name="T14" fmla="*/ 1418 w 1481"/>
                <a:gd name="T15" fmla="*/ 0 h 87"/>
                <a:gd name="T16" fmla="*/ 1418 w 1481"/>
                <a:gd name="T1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81" h="87">
                  <a:moveTo>
                    <a:pt x="0" y="54"/>
                  </a:moveTo>
                  <a:lnTo>
                    <a:pt x="1428" y="54"/>
                  </a:lnTo>
                  <a:lnTo>
                    <a:pt x="1428" y="32"/>
                  </a:lnTo>
                  <a:lnTo>
                    <a:pt x="0" y="32"/>
                  </a:lnTo>
                  <a:lnTo>
                    <a:pt x="0" y="54"/>
                  </a:lnTo>
                  <a:close/>
                  <a:moveTo>
                    <a:pt x="1418" y="87"/>
                  </a:moveTo>
                  <a:lnTo>
                    <a:pt x="1481" y="43"/>
                  </a:lnTo>
                  <a:lnTo>
                    <a:pt x="1418" y="0"/>
                  </a:lnTo>
                  <a:lnTo>
                    <a:pt x="1418" y="87"/>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1" name="Freeform 23"/>
            <p:cNvSpPr>
              <a:spLocks noEditPoints="1"/>
            </p:cNvSpPr>
            <p:nvPr/>
          </p:nvSpPr>
          <p:spPr bwMode="auto">
            <a:xfrm>
              <a:off x="775" y="1329"/>
              <a:ext cx="64" cy="1837"/>
            </a:xfrm>
            <a:custGeom>
              <a:avLst/>
              <a:gdLst>
                <a:gd name="T0" fmla="*/ 24 w 64"/>
                <a:gd name="T1" fmla="*/ 73 h 1837"/>
                <a:gd name="T2" fmla="*/ 24 w 64"/>
                <a:gd name="T3" fmla="*/ 1837 h 1837"/>
                <a:gd name="T4" fmla="*/ 39 w 64"/>
                <a:gd name="T5" fmla="*/ 1837 h 1837"/>
                <a:gd name="T6" fmla="*/ 40 w 64"/>
                <a:gd name="T7" fmla="*/ 73 h 1837"/>
                <a:gd name="T8" fmla="*/ 24 w 64"/>
                <a:gd name="T9" fmla="*/ 73 h 1837"/>
                <a:gd name="T10" fmla="*/ 64 w 64"/>
                <a:gd name="T11" fmla="*/ 88 h 1837"/>
                <a:gd name="T12" fmla="*/ 32 w 64"/>
                <a:gd name="T13" fmla="*/ 0 h 1837"/>
                <a:gd name="T14" fmla="*/ 0 w 64"/>
                <a:gd name="T15" fmla="*/ 88 h 1837"/>
                <a:gd name="T16" fmla="*/ 64 w 64"/>
                <a:gd name="T17" fmla="*/ 88 h 18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 h="1837">
                  <a:moveTo>
                    <a:pt x="24" y="73"/>
                  </a:moveTo>
                  <a:lnTo>
                    <a:pt x="24" y="1837"/>
                  </a:lnTo>
                  <a:lnTo>
                    <a:pt x="39" y="1837"/>
                  </a:lnTo>
                  <a:lnTo>
                    <a:pt x="40" y="73"/>
                  </a:lnTo>
                  <a:lnTo>
                    <a:pt x="24" y="73"/>
                  </a:lnTo>
                  <a:close/>
                  <a:moveTo>
                    <a:pt x="64" y="88"/>
                  </a:moveTo>
                  <a:lnTo>
                    <a:pt x="32" y="0"/>
                  </a:lnTo>
                  <a:lnTo>
                    <a:pt x="0" y="88"/>
                  </a:lnTo>
                  <a:lnTo>
                    <a:pt x="64" y="88"/>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2" name="Freeform 24"/>
            <p:cNvSpPr>
              <a:spLocks/>
            </p:cNvSpPr>
            <p:nvPr/>
          </p:nvSpPr>
          <p:spPr bwMode="auto">
            <a:xfrm>
              <a:off x="792" y="1508"/>
              <a:ext cx="1278" cy="1430"/>
            </a:xfrm>
            <a:custGeom>
              <a:avLst/>
              <a:gdLst>
                <a:gd name="T0" fmla="*/ 10 w 1278"/>
                <a:gd name="T1" fmla="*/ 1430 h 1430"/>
                <a:gd name="T2" fmla="*/ 1278 w 1278"/>
                <a:gd name="T3" fmla="*/ 17 h 1430"/>
                <a:gd name="T4" fmla="*/ 1268 w 1278"/>
                <a:gd name="T5" fmla="*/ 0 h 1430"/>
                <a:gd name="T6" fmla="*/ 0 w 1278"/>
                <a:gd name="T7" fmla="*/ 1413 h 1430"/>
                <a:gd name="T8" fmla="*/ 10 w 1278"/>
                <a:gd name="T9" fmla="*/ 1430 h 1430"/>
              </a:gdLst>
              <a:ahLst/>
              <a:cxnLst>
                <a:cxn ang="0">
                  <a:pos x="T0" y="T1"/>
                </a:cxn>
                <a:cxn ang="0">
                  <a:pos x="T2" y="T3"/>
                </a:cxn>
                <a:cxn ang="0">
                  <a:pos x="T4" y="T5"/>
                </a:cxn>
                <a:cxn ang="0">
                  <a:pos x="T6" y="T7"/>
                </a:cxn>
                <a:cxn ang="0">
                  <a:pos x="T8" y="T9"/>
                </a:cxn>
              </a:cxnLst>
              <a:rect l="0" t="0" r="r" b="b"/>
              <a:pathLst>
                <a:path w="1278" h="1430">
                  <a:moveTo>
                    <a:pt x="10" y="1430"/>
                  </a:moveTo>
                  <a:lnTo>
                    <a:pt x="1278" y="17"/>
                  </a:lnTo>
                  <a:lnTo>
                    <a:pt x="1268" y="0"/>
                  </a:lnTo>
                  <a:lnTo>
                    <a:pt x="0" y="1413"/>
                  </a:lnTo>
                  <a:lnTo>
                    <a:pt x="10" y="143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23" name="Rectangle 26"/>
            <p:cNvSpPr>
              <a:spLocks noChangeArrowheads="1"/>
            </p:cNvSpPr>
            <p:nvPr/>
          </p:nvSpPr>
          <p:spPr bwMode="auto">
            <a:xfrm>
              <a:off x="1998" y="2779"/>
              <a:ext cx="29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4" name="Rectangle 27"/>
            <p:cNvSpPr>
              <a:spLocks noChangeArrowheads="1"/>
            </p:cNvSpPr>
            <p:nvPr/>
          </p:nvSpPr>
          <p:spPr bwMode="auto">
            <a:xfrm>
              <a:off x="2051" y="2822"/>
              <a:ext cx="15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lvl="0" fontAlgn="base">
                <a:spcBef>
                  <a:spcPct val="0"/>
                </a:spcBef>
                <a:spcAft>
                  <a:spcPct val="0"/>
                </a:spcAft>
              </a:pPr>
              <a:r>
                <a:rPr kumimoji="0" lang="en-US" sz="1600" b="0" i="0" u="none" strike="noStrike" cap="none" normalizeH="0" baseline="0" dirty="0" smtClean="0">
                  <a:ln>
                    <a:noFill/>
                  </a:ln>
                  <a:solidFill>
                    <a:srgbClr val="000000"/>
                  </a:solidFill>
                  <a:effectLst/>
                  <a:latin typeface="Arial" pitchFamily="34" charset="0"/>
                  <a:cs typeface="Arial" pitchFamily="34" charset="0"/>
                </a:rPr>
                <a:t>MB</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28"/>
            <p:cNvSpPr>
              <a:spLocks noChangeArrowheads="1"/>
            </p:cNvSpPr>
            <p:nvPr/>
          </p:nvSpPr>
          <p:spPr bwMode="auto">
            <a:xfrm>
              <a:off x="2186" y="2822"/>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6" name="Rectangle 29"/>
            <p:cNvSpPr>
              <a:spLocks noChangeArrowheads="1"/>
            </p:cNvSpPr>
            <p:nvPr/>
          </p:nvSpPr>
          <p:spPr bwMode="auto">
            <a:xfrm>
              <a:off x="1998" y="1329"/>
              <a:ext cx="340" cy="282"/>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7" name="Rectangle 30"/>
            <p:cNvSpPr>
              <a:spLocks noChangeArrowheads="1"/>
            </p:cNvSpPr>
            <p:nvPr/>
          </p:nvSpPr>
          <p:spPr bwMode="auto">
            <a:xfrm>
              <a:off x="2017" y="1496"/>
              <a:ext cx="557" cy="155"/>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MC = SMC</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Rectangle 31"/>
            <p:cNvSpPr>
              <a:spLocks noChangeArrowheads="1"/>
            </p:cNvSpPr>
            <p:nvPr/>
          </p:nvSpPr>
          <p:spPr bwMode="auto">
            <a:xfrm>
              <a:off x="2191" y="1370"/>
              <a:ext cx="66" cy="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Rectangle 34"/>
            <p:cNvSpPr>
              <a:spLocks noChangeArrowheads="1"/>
            </p:cNvSpPr>
            <p:nvPr/>
          </p:nvSpPr>
          <p:spPr bwMode="auto">
            <a:xfrm>
              <a:off x="1771" y="2885"/>
              <a:ext cx="66" cy="1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 name="Freeform 36"/>
            <p:cNvSpPr>
              <a:spLocks noEditPoints="1"/>
            </p:cNvSpPr>
            <p:nvPr/>
          </p:nvSpPr>
          <p:spPr bwMode="auto">
            <a:xfrm>
              <a:off x="801" y="2220"/>
              <a:ext cx="617" cy="10"/>
            </a:xfrm>
            <a:custGeom>
              <a:avLst/>
              <a:gdLst>
                <a:gd name="T0" fmla="*/ 617 w 617"/>
                <a:gd name="T1" fmla="*/ 0 h 10"/>
                <a:gd name="T2" fmla="*/ 585 w 617"/>
                <a:gd name="T3" fmla="*/ 0 h 10"/>
                <a:gd name="T4" fmla="*/ 585 w 617"/>
                <a:gd name="T5" fmla="*/ 10 h 10"/>
                <a:gd name="T6" fmla="*/ 617 w 617"/>
                <a:gd name="T7" fmla="*/ 10 h 10"/>
                <a:gd name="T8" fmla="*/ 617 w 617"/>
                <a:gd name="T9" fmla="*/ 0 h 10"/>
                <a:gd name="T10" fmla="*/ 561 w 617"/>
                <a:gd name="T11" fmla="*/ 0 h 10"/>
                <a:gd name="T12" fmla="*/ 529 w 617"/>
                <a:gd name="T13" fmla="*/ 0 h 10"/>
                <a:gd name="T14" fmla="*/ 529 w 617"/>
                <a:gd name="T15" fmla="*/ 10 h 10"/>
                <a:gd name="T16" fmla="*/ 561 w 617"/>
                <a:gd name="T17" fmla="*/ 10 h 10"/>
                <a:gd name="T18" fmla="*/ 561 w 617"/>
                <a:gd name="T19" fmla="*/ 0 h 10"/>
                <a:gd name="T20" fmla="*/ 505 w 617"/>
                <a:gd name="T21" fmla="*/ 0 h 10"/>
                <a:gd name="T22" fmla="*/ 473 w 617"/>
                <a:gd name="T23" fmla="*/ 0 h 10"/>
                <a:gd name="T24" fmla="*/ 473 w 617"/>
                <a:gd name="T25" fmla="*/ 10 h 10"/>
                <a:gd name="T26" fmla="*/ 505 w 617"/>
                <a:gd name="T27" fmla="*/ 10 h 10"/>
                <a:gd name="T28" fmla="*/ 505 w 617"/>
                <a:gd name="T29" fmla="*/ 0 h 10"/>
                <a:gd name="T30" fmla="*/ 450 w 617"/>
                <a:gd name="T31" fmla="*/ 0 h 10"/>
                <a:gd name="T32" fmla="*/ 418 w 617"/>
                <a:gd name="T33" fmla="*/ 0 h 10"/>
                <a:gd name="T34" fmla="*/ 418 w 617"/>
                <a:gd name="T35" fmla="*/ 10 h 10"/>
                <a:gd name="T36" fmla="*/ 450 w 617"/>
                <a:gd name="T37" fmla="*/ 10 h 10"/>
                <a:gd name="T38" fmla="*/ 450 w 617"/>
                <a:gd name="T39" fmla="*/ 0 h 10"/>
                <a:gd name="T40" fmla="*/ 394 w 617"/>
                <a:gd name="T41" fmla="*/ 0 h 10"/>
                <a:gd name="T42" fmla="*/ 362 w 617"/>
                <a:gd name="T43" fmla="*/ 0 h 10"/>
                <a:gd name="T44" fmla="*/ 362 w 617"/>
                <a:gd name="T45" fmla="*/ 10 h 10"/>
                <a:gd name="T46" fmla="*/ 394 w 617"/>
                <a:gd name="T47" fmla="*/ 10 h 10"/>
                <a:gd name="T48" fmla="*/ 394 w 617"/>
                <a:gd name="T49" fmla="*/ 0 h 10"/>
                <a:gd name="T50" fmla="*/ 338 w 617"/>
                <a:gd name="T51" fmla="*/ 0 h 10"/>
                <a:gd name="T52" fmla="*/ 307 w 617"/>
                <a:gd name="T53" fmla="*/ 0 h 10"/>
                <a:gd name="T54" fmla="*/ 307 w 617"/>
                <a:gd name="T55" fmla="*/ 10 h 10"/>
                <a:gd name="T56" fmla="*/ 338 w 617"/>
                <a:gd name="T57" fmla="*/ 10 h 10"/>
                <a:gd name="T58" fmla="*/ 338 w 617"/>
                <a:gd name="T59" fmla="*/ 0 h 10"/>
                <a:gd name="T60" fmla="*/ 283 w 617"/>
                <a:gd name="T61" fmla="*/ 0 h 10"/>
                <a:gd name="T62" fmla="*/ 251 w 617"/>
                <a:gd name="T63" fmla="*/ 0 h 10"/>
                <a:gd name="T64" fmla="*/ 251 w 617"/>
                <a:gd name="T65" fmla="*/ 10 h 10"/>
                <a:gd name="T66" fmla="*/ 283 w 617"/>
                <a:gd name="T67" fmla="*/ 10 h 10"/>
                <a:gd name="T68" fmla="*/ 283 w 617"/>
                <a:gd name="T69" fmla="*/ 0 h 10"/>
                <a:gd name="T70" fmla="*/ 227 w 617"/>
                <a:gd name="T71" fmla="*/ 0 h 10"/>
                <a:gd name="T72" fmla="*/ 195 w 617"/>
                <a:gd name="T73" fmla="*/ 0 h 10"/>
                <a:gd name="T74" fmla="*/ 195 w 617"/>
                <a:gd name="T75" fmla="*/ 10 h 10"/>
                <a:gd name="T76" fmla="*/ 227 w 617"/>
                <a:gd name="T77" fmla="*/ 10 h 10"/>
                <a:gd name="T78" fmla="*/ 227 w 617"/>
                <a:gd name="T79" fmla="*/ 0 h 10"/>
                <a:gd name="T80" fmla="*/ 171 w 617"/>
                <a:gd name="T81" fmla="*/ 0 h 10"/>
                <a:gd name="T82" fmla="*/ 140 w 617"/>
                <a:gd name="T83" fmla="*/ 0 h 10"/>
                <a:gd name="T84" fmla="*/ 140 w 617"/>
                <a:gd name="T85" fmla="*/ 10 h 10"/>
                <a:gd name="T86" fmla="*/ 171 w 617"/>
                <a:gd name="T87" fmla="*/ 10 h 10"/>
                <a:gd name="T88" fmla="*/ 171 w 617"/>
                <a:gd name="T89" fmla="*/ 0 h 10"/>
                <a:gd name="T90" fmla="*/ 116 w 617"/>
                <a:gd name="T91" fmla="*/ 0 h 10"/>
                <a:gd name="T92" fmla="*/ 84 w 617"/>
                <a:gd name="T93" fmla="*/ 0 h 10"/>
                <a:gd name="T94" fmla="*/ 84 w 617"/>
                <a:gd name="T95" fmla="*/ 10 h 10"/>
                <a:gd name="T96" fmla="*/ 116 w 617"/>
                <a:gd name="T97" fmla="*/ 10 h 10"/>
                <a:gd name="T98" fmla="*/ 116 w 617"/>
                <a:gd name="T99" fmla="*/ 0 h 10"/>
                <a:gd name="T100" fmla="*/ 60 w 617"/>
                <a:gd name="T101" fmla="*/ 0 h 10"/>
                <a:gd name="T102" fmla="*/ 28 w 617"/>
                <a:gd name="T103" fmla="*/ 0 h 10"/>
                <a:gd name="T104" fmla="*/ 28 w 617"/>
                <a:gd name="T105" fmla="*/ 10 h 10"/>
                <a:gd name="T106" fmla="*/ 60 w 617"/>
                <a:gd name="T107" fmla="*/ 10 h 10"/>
                <a:gd name="T108" fmla="*/ 60 w 617"/>
                <a:gd name="T109" fmla="*/ 0 h 10"/>
                <a:gd name="T110" fmla="*/ 4 w 617"/>
                <a:gd name="T111" fmla="*/ 0 h 10"/>
                <a:gd name="T112" fmla="*/ 0 w 617"/>
                <a:gd name="T113" fmla="*/ 0 h 10"/>
                <a:gd name="T114" fmla="*/ 0 w 617"/>
                <a:gd name="T115" fmla="*/ 10 h 10"/>
                <a:gd name="T116" fmla="*/ 4 w 617"/>
                <a:gd name="T117" fmla="*/ 10 h 10"/>
                <a:gd name="T118" fmla="*/ 4 w 617"/>
                <a:gd name="T119" fmla="*/ 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17" h="10">
                  <a:moveTo>
                    <a:pt x="617" y="0"/>
                  </a:moveTo>
                  <a:lnTo>
                    <a:pt x="585" y="0"/>
                  </a:lnTo>
                  <a:lnTo>
                    <a:pt x="585" y="10"/>
                  </a:lnTo>
                  <a:lnTo>
                    <a:pt x="617" y="10"/>
                  </a:lnTo>
                  <a:lnTo>
                    <a:pt x="617" y="0"/>
                  </a:lnTo>
                  <a:close/>
                  <a:moveTo>
                    <a:pt x="561" y="0"/>
                  </a:moveTo>
                  <a:lnTo>
                    <a:pt x="529" y="0"/>
                  </a:lnTo>
                  <a:lnTo>
                    <a:pt x="529" y="10"/>
                  </a:lnTo>
                  <a:lnTo>
                    <a:pt x="561" y="10"/>
                  </a:lnTo>
                  <a:lnTo>
                    <a:pt x="561" y="0"/>
                  </a:lnTo>
                  <a:close/>
                  <a:moveTo>
                    <a:pt x="505" y="0"/>
                  </a:moveTo>
                  <a:lnTo>
                    <a:pt x="473" y="0"/>
                  </a:lnTo>
                  <a:lnTo>
                    <a:pt x="473" y="10"/>
                  </a:lnTo>
                  <a:lnTo>
                    <a:pt x="505" y="10"/>
                  </a:lnTo>
                  <a:lnTo>
                    <a:pt x="505" y="0"/>
                  </a:lnTo>
                  <a:close/>
                  <a:moveTo>
                    <a:pt x="450" y="0"/>
                  </a:moveTo>
                  <a:lnTo>
                    <a:pt x="418" y="0"/>
                  </a:lnTo>
                  <a:lnTo>
                    <a:pt x="418" y="10"/>
                  </a:lnTo>
                  <a:lnTo>
                    <a:pt x="450" y="10"/>
                  </a:lnTo>
                  <a:lnTo>
                    <a:pt x="450" y="0"/>
                  </a:lnTo>
                  <a:close/>
                  <a:moveTo>
                    <a:pt x="394" y="0"/>
                  </a:moveTo>
                  <a:lnTo>
                    <a:pt x="362" y="0"/>
                  </a:lnTo>
                  <a:lnTo>
                    <a:pt x="362" y="10"/>
                  </a:lnTo>
                  <a:lnTo>
                    <a:pt x="394" y="10"/>
                  </a:lnTo>
                  <a:lnTo>
                    <a:pt x="394" y="0"/>
                  </a:lnTo>
                  <a:close/>
                  <a:moveTo>
                    <a:pt x="338" y="0"/>
                  </a:moveTo>
                  <a:lnTo>
                    <a:pt x="307" y="0"/>
                  </a:lnTo>
                  <a:lnTo>
                    <a:pt x="307" y="10"/>
                  </a:lnTo>
                  <a:lnTo>
                    <a:pt x="338" y="10"/>
                  </a:lnTo>
                  <a:lnTo>
                    <a:pt x="338" y="0"/>
                  </a:lnTo>
                  <a:close/>
                  <a:moveTo>
                    <a:pt x="283" y="0"/>
                  </a:moveTo>
                  <a:lnTo>
                    <a:pt x="251" y="0"/>
                  </a:lnTo>
                  <a:lnTo>
                    <a:pt x="251" y="10"/>
                  </a:lnTo>
                  <a:lnTo>
                    <a:pt x="283" y="10"/>
                  </a:lnTo>
                  <a:lnTo>
                    <a:pt x="283" y="0"/>
                  </a:lnTo>
                  <a:close/>
                  <a:moveTo>
                    <a:pt x="227" y="0"/>
                  </a:moveTo>
                  <a:lnTo>
                    <a:pt x="195" y="0"/>
                  </a:lnTo>
                  <a:lnTo>
                    <a:pt x="195" y="10"/>
                  </a:lnTo>
                  <a:lnTo>
                    <a:pt x="227" y="10"/>
                  </a:lnTo>
                  <a:lnTo>
                    <a:pt x="227" y="0"/>
                  </a:lnTo>
                  <a:close/>
                  <a:moveTo>
                    <a:pt x="171" y="0"/>
                  </a:moveTo>
                  <a:lnTo>
                    <a:pt x="140" y="0"/>
                  </a:lnTo>
                  <a:lnTo>
                    <a:pt x="140" y="10"/>
                  </a:lnTo>
                  <a:lnTo>
                    <a:pt x="171" y="10"/>
                  </a:lnTo>
                  <a:lnTo>
                    <a:pt x="171" y="0"/>
                  </a:lnTo>
                  <a:close/>
                  <a:moveTo>
                    <a:pt x="116" y="0"/>
                  </a:moveTo>
                  <a:lnTo>
                    <a:pt x="84" y="0"/>
                  </a:lnTo>
                  <a:lnTo>
                    <a:pt x="84" y="10"/>
                  </a:lnTo>
                  <a:lnTo>
                    <a:pt x="116" y="10"/>
                  </a:lnTo>
                  <a:lnTo>
                    <a:pt x="116" y="0"/>
                  </a:lnTo>
                  <a:close/>
                  <a:moveTo>
                    <a:pt x="60" y="0"/>
                  </a:moveTo>
                  <a:lnTo>
                    <a:pt x="28" y="0"/>
                  </a:lnTo>
                  <a:lnTo>
                    <a:pt x="28" y="10"/>
                  </a:lnTo>
                  <a:lnTo>
                    <a:pt x="60" y="10"/>
                  </a:lnTo>
                  <a:lnTo>
                    <a:pt x="60" y="0"/>
                  </a:lnTo>
                  <a:close/>
                  <a:moveTo>
                    <a:pt x="4" y="0"/>
                  </a:moveTo>
                  <a:lnTo>
                    <a:pt x="0" y="0"/>
                  </a:lnTo>
                  <a:lnTo>
                    <a:pt x="0" y="10"/>
                  </a:lnTo>
                  <a:lnTo>
                    <a:pt x="4" y="10"/>
                  </a:lnTo>
                  <a:lnTo>
                    <a:pt x="4"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1" name="Freeform 37"/>
            <p:cNvSpPr>
              <a:spLocks noEditPoints="1"/>
            </p:cNvSpPr>
            <p:nvPr/>
          </p:nvSpPr>
          <p:spPr bwMode="auto">
            <a:xfrm>
              <a:off x="1424" y="2216"/>
              <a:ext cx="8" cy="940"/>
            </a:xfrm>
            <a:custGeom>
              <a:avLst/>
              <a:gdLst>
                <a:gd name="T0" fmla="*/ 8 w 8"/>
                <a:gd name="T1" fmla="*/ 43 h 940"/>
                <a:gd name="T2" fmla="*/ 0 w 8"/>
                <a:gd name="T3" fmla="*/ 0 h 940"/>
                <a:gd name="T4" fmla="*/ 8 w 8"/>
                <a:gd name="T5" fmla="*/ 76 h 940"/>
                <a:gd name="T6" fmla="*/ 0 w 8"/>
                <a:gd name="T7" fmla="*/ 120 h 940"/>
                <a:gd name="T8" fmla="*/ 8 w 8"/>
                <a:gd name="T9" fmla="*/ 76 h 940"/>
                <a:gd name="T10" fmla="*/ 8 w 8"/>
                <a:gd name="T11" fmla="*/ 196 h 940"/>
                <a:gd name="T12" fmla="*/ 0 w 8"/>
                <a:gd name="T13" fmla="*/ 153 h 940"/>
                <a:gd name="T14" fmla="*/ 8 w 8"/>
                <a:gd name="T15" fmla="*/ 229 h 940"/>
                <a:gd name="T16" fmla="*/ 0 w 8"/>
                <a:gd name="T17" fmla="*/ 273 h 940"/>
                <a:gd name="T18" fmla="*/ 8 w 8"/>
                <a:gd name="T19" fmla="*/ 229 h 940"/>
                <a:gd name="T20" fmla="*/ 8 w 8"/>
                <a:gd name="T21" fmla="*/ 349 h 940"/>
                <a:gd name="T22" fmla="*/ 0 w 8"/>
                <a:gd name="T23" fmla="*/ 306 h 940"/>
                <a:gd name="T24" fmla="*/ 8 w 8"/>
                <a:gd name="T25" fmla="*/ 382 h 940"/>
                <a:gd name="T26" fmla="*/ 0 w 8"/>
                <a:gd name="T27" fmla="*/ 426 h 940"/>
                <a:gd name="T28" fmla="*/ 8 w 8"/>
                <a:gd name="T29" fmla="*/ 382 h 940"/>
                <a:gd name="T30" fmla="*/ 8 w 8"/>
                <a:gd name="T31" fmla="*/ 502 h 940"/>
                <a:gd name="T32" fmla="*/ 0 w 8"/>
                <a:gd name="T33" fmla="*/ 459 h 940"/>
                <a:gd name="T34" fmla="*/ 8 w 8"/>
                <a:gd name="T35" fmla="*/ 535 h 940"/>
                <a:gd name="T36" fmla="*/ 0 w 8"/>
                <a:gd name="T37" fmla="*/ 579 h 940"/>
                <a:gd name="T38" fmla="*/ 8 w 8"/>
                <a:gd name="T39" fmla="*/ 535 h 940"/>
                <a:gd name="T40" fmla="*/ 8 w 8"/>
                <a:gd name="T41" fmla="*/ 655 h 940"/>
                <a:gd name="T42" fmla="*/ 0 w 8"/>
                <a:gd name="T43" fmla="*/ 612 h 940"/>
                <a:gd name="T44" fmla="*/ 8 w 8"/>
                <a:gd name="T45" fmla="*/ 688 h 940"/>
                <a:gd name="T46" fmla="*/ 0 w 8"/>
                <a:gd name="T47" fmla="*/ 732 h 940"/>
                <a:gd name="T48" fmla="*/ 8 w 8"/>
                <a:gd name="T49" fmla="*/ 688 h 940"/>
                <a:gd name="T50" fmla="*/ 8 w 8"/>
                <a:gd name="T51" fmla="*/ 808 h 940"/>
                <a:gd name="T52" fmla="*/ 0 w 8"/>
                <a:gd name="T53" fmla="*/ 764 h 940"/>
                <a:gd name="T54" fmla="*/ 8 w 8"/>
                <a:gd name="T55" fmla="*/ 841 h 940"/>
                <a:gd name="T56" fmla="*/ 0 w 8"/>
                <a:gd name="T57" fmla="*/ 885 h 940"/>
                <a:gd name="T58" fmla="*/ 8 w 8"/>
                <a:gd name="T59" fmla="*/ 841 h 940"/>
                <a:gd name="T60" fmla="*/ 8 w 8"/>
                <a:gd name="T61" fmla="*/ 940 h 940"/>
                <a:gd name="T62" fmla="*/ 0 w 8"/>
                <a:gd name="T63" fmla="*/ 917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 h="940">
                  <a:moveTo>
                    <a:pt x="8" y="0"/>
                  </a:moveTo>
                  <a:lnTo>
                    <a:pt x="8" y="43"/>
                  </a:lnTo>
                  <a:lnTo>
                    <a:pt x="0" y="43"/>
                  </a:lnTo>
                  <a:lnTo>
                    <a:pt x="0" y="0"/>
                  </a:lnTo>
                  <a:lnTo>
                    <a:pt x="8" y="0"/>
                  </a:lnTo>
                  <a:close/>
                  <a:moveTo>
                    <a:pt x="8" y="76"/>
                  </a:moveTo>
                  <a:lnTo>
                    <a:pt x="8" y="120"/>
                  </a:lnTo>
                  <a:lnTo>
                    <a:pt x="0" y="120"/>
                  </a:lnTo>
                  <a:lnTo>
                    <a:pt x="0" y="76"/>
                  </a:lnTo>
                  <a:lnTo>
                    <a:pt x="8" y="76"/>
                  </a:lnTo>
                  <a:close/>
                  <a:moveTo>
                    <a:pt x="8" y="153"/>
                  </a:moveTo>
                  <a:lnTo>
                    <a:pt x="8" y="196"/>
                  </a:lnTo>
                  <a:lnTo>
                    <a:pt x="0" y="196"/>
                  </a:lnTo>
                  <a:lnTo>
                    <a:pt x="0" y="153"/>
                  </a:lnTo>
                  <a:lnTo>
                    <a:pt x="8" y="153"/>
                  </a:lnTo>
                  <a:close/>
                  <a:moveTo>
                    <a:pt x="8" y="229"/>
                  </a:moveTo>
                  <a:lnTo>
                    <a:pt x="8" y="273"/>
                  </a:lnTo>
                  <a:lnTo>
                    <a:pt x="0" y="273"/>
                  </a:lnTo>
                  <a:lnTo>
                    <a:pt x="0" y="229"/>
                  </a:lnTo>
                  <a:lnTo>
                    <a:pt x="8" y="229"/>
                  </a:lnTo>
                  <a:close/>
                  <a:moveTo>
                    <a:pt x="8" y="306"/>
                  </a:moveTo>
                  <a:lnTo>
                    <a:pt x="8" y="349"/>
                  </a:lnTo>
                  <a:lnTo>
                    <a:pt x="0" y="349"/>
                  </a:lnTo>
                  <a:lnTo>
                    <a:pt x="0" y="306"/>
                  </a:lnTo>
                  <a:lnTo>
                    <a:pt x="8" y="306"/>
                  </a:lnTo>
                  <a:close/>
                  <a:moveTo>
                    <a:pt x="8" y="382"/>
                  </a:moveTo>
                  <a:lnTo>
                    <a:pt x="8" y="426"/>
                  </a:lnTo>
                  <a:lnTo>
                    <a:pt x="0" y="426"/>
                  </a:lnTo>
                  <a:lnTo>
                    <a:pt x="0" y="382"/>
                  </a:lnTo>
                  <a:lnTo>
                    <a:pt x="8" y="382"/>
                  </a:lnTo>
                  <a:close/>
                  <a:moveTo>
                    <a:pt x="8" y="459"/>
                  </a:moveTo>
                  <a:lnTo>
                    <a:pt x="8" y="502"/>
                  </a:lnTo>
                  <a:lnTo>
                    <a:pt x="0" y="502"/>
                  </a:lnTo>
                  <a:lnTo>
                    <a:pt x="0" y="459"/>
                  </a:lnTo>
                  <a:lnTo>
                    <a:pt x="8" y="459"/>
                  </a:lnTo>
                  <a:close/>
                  <a:moveTo>
                    <a:pt x="8" y="535"/>
                  </a:moveTo>
                  <a:lnTo>
                    <a:pt x="8" y="579"/>
                  </a:lnTo>
                  <a:lnTo>
                    <a:pt x="0" y="579"/>
                  </a:lnTo>
                  <a:lnTo>
                    <a:pt x="0" y="535"/>
                  </a:lnTo>
                  <a:lnTo>
                    <a:pt x="8" y="535"/>
                  </a:lnTo>
                  <a:close/>
                  <a:moveTo>
                    <a:pt x="8" y="612"/>
                  </a:moveTo>
                  <a:lnTo>
                    <a:pt x="8" y="655"/>
                  </a:lnTo>
                  <a:lnTo>
                    <a:pt x="0" y="655"/>
                  </a:lnTo>
                  <a:lnTo>
                    <a:pt x="0" y="612"/>
                  </a:lnTo>
                  <a:lnTo>
                    <a:pt x="8" y="612"/>
                  </a:lnTo>
                  <a:close/>
                  <a:moveTo>
                    <a:pt x="8" y="688"/>
                  </a:moveTo>
                  <a:lnTo>
                    <a:pt x="8" y="732"/>
                  </a:lnTo>
                  <a:lnTo>
                    <a:pt x="0" y="732"/>
                  </a:lnTo>
                  <a:lnTo>
                    <a:pt x="0" y="688"/>
                  </a:lnTo>
                  <a:lnTo>
                    <a:pt x="8" y="688"/>
                  </a:lnTo>
                  <a:close/>
                  <a:moveTo>
                    <a:pt x="8" y="764"/>
                  </a:moveTo>
                  <a:lnTo>
                    <a:pt x="8" y="808"/>
                  </a:lnTo>
                  <a:lnTo>
                    <a:pt x="0" y="808"/>
                  </a:lnTo>
                  <a:lnTo>
                    <a:pt x="0" y="764"/>
                  </a:lnTo>
                  <a:lnTo>
                    <a:pt x="8" y="764"/>
                  </a:lnTo>
                  <a:close/>
                  <a:moveTo>
                    <a:pt x="8" y="841"/>
                  </a:moveTo>
                  <a:lnTo>
                    <a:pt x="8" y="885"/>
                  </a:lnTo>
                  <a:lnTo>
                    <a:pt x="0" y="885"/>
                  </a:lnTo>
                  <a:lnTo>
                    <a:pt x="0" y="841"/>
                  </a:lnTo>
                  <a:lnTo>
                    <a:pt x="8" y="841"/>
                  </a:lnTo>
                  <a:close/>
                  <a:moveTo>
                    <a:pt x="8" y="917"/>
                  </a:moveTo>
                  <a:lnTo>
                    <a:pt x="8" y="940"/>
                  </a:lnTo>
                  <a:lnTo>
                    <a:pt x="0" y="940"/>
                  </a:lnTo>
                  <a:lnTo>
                    <a:pt x="0" y="917"/>
                  </a:lnTo>
                  <a:lnTo>
                    <a:pt x="8" y="917"/>
                  </a:lnTo>
                  <a:close/>
                </a:path>
              </a:pathLst>
            </a:custGeom>
            <a:solidFill>
              <a:srgbClr val="000000"/>
            </a:solidFill>
            <a:ln w="3175"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sp>
          <p:nvSpPr>
            <p:cNvPr id="32" name="Freeform 25"/>
            <p:cNvSpPr>
              <a:spLocks/>
            </p:cNvSpPr>
            <p:nvPr/>
          </p:nvSpPr>
          <p:spPr bwMode="auto">
            <a:xfrm>
              <a:off x="801" y="1463"/>
              <a:ext cx="1177" cy="1429"/>
            </a:xfrm>
            <a:custGeom>
              <a:avLst/>
              <a:gdLst>
                <a:gd name="T0" fmla="*/ 11 w 1177"/>
                <a:gd name="T1" fmla="*/ 0 h 1429"/>
                <a:gd name="T2" fmla="*/ 1177 w 1177"/>
                <a:gd name="T3" fmla="*/ 1412 h 1429"/>
                <a:gd name="T4" fmla="*/ 1167 w 1177"/>
                <a:gd name="T5" fmla="*/ 1429 h 1429"/>
                <a:gd name="T6" fmla="*/ 0 w 1177"/>
                <a:gd name="T7" fmla="*/ 16 h 1429"/>
                <a:gd name="T8" fmla="*/ 11 w 1177"/>
                <a:gd name="T9" fmla="*/ 0 h 1429"/>
              </a:gdLst>
              <a:ahLst/>
              <a:cxnLst>
                <a:cxn ang="0">
                  <a:pos x="T0" y="T1"/>
                </a:cxn>
                <a:cxn ang="0">
                  <a:pos x="T2" y="T3"/>
                </a:cxn>
                <a:cxn ang="0">
                  <a:pos x="T4" y="T5"/>
                </a:cxn>
                <a:cxn ang="0">
                  <a:pos x="T6" y="T7"/>
                </a:cxn>
                <a:cxn ang="0">
                  <a:pos x="T8" y="T9"/>
                </a:cxn>
              </a:cxnLst>
              <a:rect l="0" t="0" r="r" b="b"/>
              <a:pathLst>
                <a:path w="1177" h="1429">
                  <a:moveTo>
                    <a:pt x="11" y="0"/>
                  </a:moveTo>
                  <a:lnTo>
                    <a:pt x="1177" y="1412"/>
                  </a:lnTo>
                  <a:lnTo>
                    <a:pt x="1167" y="1429"/>
                  </a:lnTo>
                  <a:lnTo>
                    <a:pt x="0" y="16"/>
                  </a:lnTo>
                  <a:lnTo>
                    <a:pt x="11" y="0"/>
                  </a:lnTo>
                  <a:close/>
                </a:path>
              </a:pathLst>
            </a:custGeom>
            <a:solidFill>
              <a:srgbClr val="000000"/>
            </a:solidFill>
            <a:ln w="0"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NZ"/>
            </a:p>
          </p:txBody>
        </p:sp>
      </p:grpSp>
      <p:cxnSp>
        <p:nvCxnSpPr>
          <p:cNvPr id="36" name="Straight Connector 35"/>
          <p:cNvCxnSpPr/>
          <p:nvPr/>
        </p:nvCxnSpPr>
        <p:spPr>
          <a:xfrm>
            <a:off x="5633070" y="4327004"/>
            <a:ext cx="0" cy="1847906"/>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4904248" y="4259188"/>
            <a:ext cx="713925" cy="0"/>
          </a:xfrm>
          <a:prstGeom prst="line">
            <a:avLst/>
          </a:prstGeom>
          <a:ln w="28575">
            <a:solidFill>
              <a:srgbClr val="FF0000"/>
            </a:solidFill>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91744056"/>
      </p:ext>
    </p:extLst>
  </p:cSld>
  <p:clrMapOvr>
    <a:masterClrMapping/>
  </p:clrMapOvr>
  <p:transition spd="slow">
    <p:plus/>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ketchup.google.com/3dwarehouse/download?mid=b4b144ec6e53aa7e725a8b59908d74ba&amp;rtyp=lt&amp;ctyp=other&amp;ts=12924682750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4249" y="188640"/>
            <a:ext cx="2304256" cy="1656184"/>
          </a:xfrm>
          <a:prstGeom prst="rect">
            <a:avLst/>
          </a:prstGeom>
          <a:noFill/>
          <a:ln>
            <a:noFill/>
          </a:ln>
        </p:spPr>
      </p:pic>
      <p:sp>
        <p:nvSpPr>
          <p:cNvPr id="2" name="Title 1"/>
          <p:cNvSpPr>
            <a:spLocks noGrp="1"/>
          </p:cNvSpPr>
          <p:nvPr>
            <p:ph type="title"/>
          </p:nvPr>
        </p:nvSpPr>
        <p:spPr/>
        <p:txBody>
          <a:bodyPr/>
          <a:lstStyle/>
          <a:p>
            <a:r>
              <a:rPr lang="en-NZ" b="1" dirty="0" smtClean="0"/>
              <a:t>Government Interventions for</a:t>
            </a:r>
            <a:br>
              <a:rPr lang="en-NZ" b="1" dirty="0" smtClean="0"/>
            </a:br>
            <a:r>
              <a:rPr lang="en-NZ" b="1" dirty="0" smtClean="0"/>
              <a:t>Negative Externalities of Consumption </a:t>
            </a:r>
            <a:endParaRPr lang="en-NZ" b="1" dirty="0"/>
          </a:p>
        </p:txBody>
      </p:sp>
      <p:sp>
        <p:nvSpPr>
          <p:cNvPr id="3" name="Content Placeholder 2"/>
          <p:cNvSpPr>
            <a:spLocks noGrp="1"/>
          </p:cNvSpPr>
          <p:nvPr>
            <p:ph idx="1"/>
          </p:nvPr>
        </p:nvSpPr>
        <p:spPr>
          <a:xfrm>
            <a:off x="467544" y="1412776"/>
            <a:ext cx="8424936" cy="5184576"/>
          </a:xfrm>
        </p:spPr>
        <p:txBody>
          <a:bodyPr/>
          <a:lstStyle/>
          <a:p>
            <a:pPr marL="0" indent="0">
              <a:buNone/>
            </a:pPr>
            <a:r>
              <a:rPr lang="en-NZ" dirty="0" smtClean="0"/>
              <a:t>Possible Government Interventions are: </a:t>
            </a:r>
          </a:p>
          <a:p>
            <a:r>
              <a:rPr lang="en-NZ" b="1" dirty="0" smtClean="0"/>
              <a:t>Taxation</a:t>
            </a:r>
            <a:r>
              <a:rPr lang="en-NZ" dirty="0" smtClean="0"/>
              <a:t> – tax the sale of the good. This will raise price and reduce consumption to Qs</a:t>
            </a:r>
          </a:p>
          <a:p>
            <a:r>
              <a:rPr lang="en-NZ" b="1" dirty="0" smtClean="0"/>
              <a:t>Regulation</a:t>
            </a:r>
            <a:r>
              <a:rPr lang="en-NZ" dirty="0" smtClean="0"/>
              <a:t> – limit the sale or production of the good so only Qs is produced  </a:t>
            </a:r>
          </a:p>
          <a:p>
            <a:r>
              <a:rPr lang="en-NZ" b="1" dirty="0"/>
              <a:t>Education</a:t>
            </a:r>
            <a:r>
              <a:rPr lang="en-NZ" dirty="0"/>
              <a:t> – Government funded education campaigns that inform people about the social costs . This will reduce </a:t>
            </a:r>
            <a:r>
              <a:rPr lang="en-NZ" dirty="0" smtClean="0"/>
              <a:t>MB [demand] </a:t>
            </a:r>
            <a:r>
              <a:rPr lang="en-NZ" dirty="0"/>
              <a:t>and therefore consumption/ </a:t>
            </a:r>
            <a:r>
              <a:rPr lang="en-NZ" dirty="0" smtClean="0"/>
              <a:t>production falls </a:t>
            </a:r>
            <a:r>
              <a:rPr lang="en-NZ" dirty="0"/>
              <a:t>to </a:t>
            </a:r>
            <a:r>
              <a:rPr lang="en-NZ" dirty="0" smtClean="0"/>
              <a:t>Qs</a:t>
            </a:r>
          </a:p>
          <a:p>
            <a:r>
              <a:rPr lang="en-NZ" b="1" dirty="0" smtClean="0"/>
              <a:t>Property Rights </a:t>
            </a:r>
            <a:r>
              <a:rPr lang="en-NZ" dirty="0" smtClean="0"/>
              <a:t>– establish property rights so the firm causing the social/</a:t>
            </a:r>
            <a:r>
              <a:rPr lang="en-NZ" dirty="0" err="1" smtClean="0"/>
              <a:t>spillover</a:t>
            </a:r>
            <a:r>
              <a:rPr lang="en-NZ" dirty="0" smtClean="0"/>
              <a:t> costs has to pay the groups affected by the </a:t>
            </a:r>
            <a:r>
              <a:rPr lang="en-NZ" dirty="0" err="1" smtClean="0"/>
              <a:t>spillover</a:t>
            </a:r>
            <a:r>
              <a:rPr lang="en-NZ" dirty="0" smtClean="0"/>
              <a:t> costs</a:t>
            </a:r>
            <a:r>
              <a:rPr lang="en-NZ" dirty="0"/>
              <a:t> </a:t>
            </a:r>
            <a:r>
              <a:rPr lang="en-NZ" dirty="0" smtClean="0"/>
              <a:t>or pay for methods to reduce the negative externality. This would raise firm’s costs of production and</a:t>
            </a:r>
          </a:p>
          <a:p>
            <a:pPr indent="0">
              <a:spcBef>
                <a:spcPts val="0"/>
              </a:spcBef>
            </a:pPr>
            <a:r>
              <a:rPr lang="en-NZ" dirty="0"/>
              <a:t> </a:t>
            </a:r>
            <a:r>
              <a:rPr lang="en-NZ" dirty="0" smtClean="0"/>
              <a:t>     they </a:t>
            </a:r>
            <a:r>
              <a:rPr lang="en-NZ" dirty="0"/>
              <a:t>will </a:t>
            </a:r>
            <a:r>
              <a:rPr lang="en-NZ" dirty="0" smtClean="0"/>
              <a:t>respond by reducing production back towards Qs</a:t>
            </a:r>
          </a:p>
          <a:p>
            <a:r>
              <a:rPr lang="en-NZ" dirty="0" smtClean="0"/>
              <a:t>.  </a:t>
            </a:r>
            <a:endParaRPr lang="en-NZ" dirty="0"/>
          </a:p>
          <a:p>
            <a:endParaRPr lang="en-NZ" dirty="0" smtClean="0"/>
          </a:p>
          <a:p>
            <a:endParaRPr lang="en-NZ" dirty="0"/>
          </a:p>
        </p:txBody>
      </p:sp>
    </p:spTree>
    <p:extLst>
      <p:ext uri="{BB962C8B-B14F-4D97-AF65-F5344CB8AC3E}">
        <p14:creationId xmlns:p14="http://schemas.microsoft.com/office/powerpoint/2010/main" val="2088725564"/>
      </p:ext>
    </p:extLst>
  </p:cSld>
  <p:clrMapOvr>
    <a:masterClrMapping/>
  </p:clrMapOvr>
  <p:transition spd="slow">
    <p:plu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936104"/>
          </a:xfrm>
        </p:spPr>
        <p:txBody>
          <a:bodyPr/>
          <a:lstStyle/>
          <a:p>
            <a:pPr algn="ctr"/>
            <a:r>
              <a:rPr lang="en-GB" b="1" dirty="0"/>
              <a:t>PUBLIC </a:t>
            </a:r>
            <a:r>
              <a:rPr lang="en-GB" b="1" dirty="0" smtClean="0"/>
              <a:t>GOODS</a:t>
            </a:r>
            <a:endParaRPr lang="en-NZ" dirty="0"/>
          </a:p>
        </p:txBody>
      </p:sp>
      <p:sp>
        <p:nvSpPr>
          <p:cNvPr id="3" name="Content Placeholder 2"/>
          <p:cNvSpPr>
            <a:spLocks noGrp="1"/>
          </p:cNvSpPr>
          <p:nvPr>
            <p:ph idx="1"/>
          </p:nvPr>
        </p:nvSpPr>
        <p:spPr>
          <a:xfrm>
            <a:off x="467544" y="1340768"/>
            <a:ext cx="8229600" cy="5400600"/>
          </a:xfrm>
        </p:spPr>
        <p:txBody>
          <a:bodyPr/>
          <a:lstStyle/>
          <a:p>
            <a:r>
              <a:rPr lang="en-GB" dirty="0" smtClean="0"/>
              <a:t>Public </a:t>
            </a:r>
            <a:r>
              <a:rPr lang="en-GB" dirty="0"/>
              <a:t>goods are goods which are </a:t>
            </a:r>
            <a:r>
              <a:rPr lang="en-GB" b="1" dirty="0"/>
              <a:t>non-rival/non-</a:t>
            </a:r>
            <a:r>
              <a:rPr lang="en-GB" b="1" dirty="0" err="1"/>
              <a:t>depletable</a:t>
            </a:r>
            <a:r>
              <a:rPr lang="en-GB" dirty="0"/>
              <a:t> and </a:t>
            </a:r>
            <a:r>
              <a:rPr lang="en-GB" b="1" dirty="0" smtClean="0"/>
              <a:t>non-excludable by price.</a:t>
            </a:r>
          </a:p>
          <a:p>
            <a:endParaRPr lang="en-GB" b="1" dirty="0" smtClean="0"/>
          </a:p>
          <a:p>
            <a:pPr marL="0" indent="0">
              <a:buNone/>
            </a:pPr>
            <a:endParaRPr lang="en-NZ" sz="100" dirty="0" smtClean="0"/>
          </a:p>
          <a:p>
            <a:r>
              <a:rPr lang="en-GB" b="1" dirty="0" smtClean="0"/>
              <a:t>Non-rival/non-</a:t>
            </a:r>
            <a:r>
              <a:rPr lang="en-GB" b="1" dirty="0" err="1" smtClean="0"/>
              <a:t>depletable</a:t>
            </a:r>
            <a:r>
              <a:rPr lang="en-GB" dirty="0" smtClean="0"/>
              <a:t> means that if one person uses the good it does not prevent other people from using the good. e.g. street lighting – if one person uses it, other people can still use it.</a:t>
            </a:r>
          </a:p>
          <a:p>
            <a:pPr marL="0" indent="0">
              <a:buNone/>
            </a:pPr>
            <a:endParaRPr lang="en-GB" dirty="0" smtClean="0"/>
          </a:p>
          <a:p>
            <a:pPr marL="0" indent="0">
              <a:buNone/>
            </a:pPr>
            <a:endParaRPr lang="en-NZ" sz="400" dirty="0"/>
          </a:p>
          <a:p>
            <a:r>
              <a:rPr lang="en-GB" b="1" dirty="0"/>
              <a:t>Non-excludable</a:t>
            </a:r>
            <a:r>
              <a:rPr lang="en-GB" dirty="0"/>
              <a:t> means goods can not be withheld from those who do not pay e.g. street lights are available for those who do not pay rates</a:t>
            </a:r>
            <a:r>
              <a:rPr lang="en-GB" dirty="0" smtClean="0"/>
              <a:t>.</a:t>
            </a:r>
            <a:endParaRPr lang="en-NZ" sz="1050" dirty="0"/>
          </a:p>
          <a:p>
            <a:endParaRPr lang="en-NZ" dirty="0"/>
          </a:p>
          <a:p>
            <a:endParaRPr lang="en-NZ" dirty="0"/>
          </a:p>
        </p:txBody>
      </p:sp>
    </p:spTree>
    <p:extLst>
      <p:ext uri="{BB962C8B-B14F-4D97-AF65-F5344CB8AC3E}">
        <p14:creationId xmlns:p14="http://schemas.microsoft.com/office/powerpoint/2010/main" val="90009475"/>
      </p:ext>
    </p:extLst>
  </p:cSld>
  <p:clrMapOvr>
    <a:masterClrMapping/>
  </p:clrMapOvr>
  <p:transition spd="slow">
    <p:plus/>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Examples of Public Goods</a:t>
            </a:r>
            <a:endParaRPr lang="en-NZ" dirty="0"/>
          </a:p>
        </p:txBody>
      </p:sp>
      <p:sp>
        <p:nvSpPr>
          <p:cNvPr id="3" name="Content Placeholder 2"/>
          <p:cNvSpPr>
            <a:spLocks noGrp="1"/>
          </p:cNvSpPr>
          <p:nvPr>
            <p:ph idx="1"/>
          </p:nvPr>
        </p:nvSpPr>
        <p:spPr/>
        <p:txBody>
          <a:bodyPr/>
          <a:lstStyle/>
          <a:p>
            <a:r>
              <a:rPr lang="en-GB" dirty="0" smtClean="0"/>
              <a:t>Roads</a:t>
            </a:r>
            <a:r>
              <a:rPr lang="en-GB" dirty="0"/>
              <a:t>, footpaths, street lights, public </a:t>
            </a:r>
            <a:r>
              <a:rPr lang="en-GB" dirty="0" smtClean="0"/>
              <a:t>parks</a:t>
            </a:r>
          </a:p>
          <a:p>
            <a:pPr marL="0" indent="0">
              <a:buNone/>
            </a:pPr>
            <a:endParaRPr lang="en-NZ" dirty="0"/>
          </a:p>
          <a:p>
            <a:r>
              <a:rPr lang="en-GB" dirty="0" smtClean="0"/>
              <a:t>Public </a:t>
            </a:r>
            <a:r>
              <a:rPr lang="en-GB" dirty="0"/>
              <a:t>goods by their nature result in </a:t>
            </a:r>
            <a:r>
              <a:rPr lang="en-GB" b="1" dirty="0"/>
              <a:t>positive externalities </a:t>
            </a:r>
            <a:r>
              <a:rPr lang="en-GB" b="1" dirty="0" smtClean="0"/>
              <a:t>of consumption</a:t>
            </a:r>
            <a:r>
              <a:rPr lang="en-GB" dirty="0" smtClean="0"/>
              <a:t>.                                                                                   </a:t>
            </a:r>
          </a:p>
          <a:p>
            <a:pPr marL="0" indent="0">
              <a:buNone/>
            </a:pPr>
            <a:r>
              <a:rPr lang="en-GB" dirty="0"/>
              <a:t> </a:t>
            </a:r>
            <a:r>
              <a:rPr lang="en-GB" dirty="0" smtClean="0"/>
              <a:t>    Society benefits from the provision of public goods</a:t>
            </a:r>
          </a:p>
          <a:p>
            <a:endParaRPr lang="en-GB" dirty="0"/>
          </a:p>
          <a:p>
            <a:r>
              <a:rPr lang="en-GB" dirty="0" smtClean="0"/>
              <a:t>Because public goods are non excludable                              property rights over public goods </a:t>
            </a:r>
            <a:r>
              <a:rPr lang="en-NZ" dirty="0" smtClean="0"/>
              <a:t>may be                                difficult to establish</a:t>
            </a:r>
            <a:endParaRPr lang="en-NZ" dirty="0"/>
          </a:p>
          <a:p>
            <a:endParaRPr lang="en-NZ" dirty="0"/>
          </a:p>
        </p:txBody>
      </p:sp>
      <p:pic>
        <p:nvPicPr>
          <p:cNvPr id="4" name="Picture 4" descr="MCj037105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005064"/>
            <a:ext cx="1934008" cy="2160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916058"/>
      </p:ext>
    </p:extLst>
  </p:cSld>
  <p:clrMapOvr>
    <a:masterClrMapping/>
  </p:clrMapOvr>
  <p:transition spd="slow">
    <p:plu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dirty="0" smtClean="0"/>
              <a:t>Private Goods </a:t>
            </a:r>
            <a:endParaRPr lang="en-NZ" dirty="0"/>
          </a:p>
        </p:txBody>
      </p:sp>
      <p:sp>
        <p:nvSpPr>
          <p:cNvPr id="3" name="Content Placeholder 2"/>
          <p:cNvSpPr>
            <a:spLocks noGrp="1"/>
          </p:cNvSpPr>
          <p:nvPr>
            <p:ph idx="1"/>
          </p:nvPr>
        </p:nvSpPr>
        <p:spPr>
          <a:xfrm>
            <a:off x="467544" y="1340768"/>
            <a:ext cx="8229600" cy="4248472"/>
          </a:xfrm>
        </p:spPr>
        <p:txBody>
          <a:bodyPr/>
          <a:lstStyle/>
          <a:p>
            <a:pPr marL="0" indent="0">
              <a:buNone/>
            </a:pPr>
            <a:r>
              <a:rPr lang="en-GB" dirty="0" smtClean="0"/>
              <a:t>Characteristics are :</a:t>
            </a:r>
            <a:endParaRPr lang="en-NZ" dirty="0"/>
          </a:p>
          <a:p>
            <a:pPr lvl="0"/>
            <a:r>
              <a:rPr lang="en-GB" dirty="0"/>
              <a:t>Consumption is </a:t>
            </a:r>
            <a:r>
              <a:rPr lang="en-GB" b="1" dirty="0"/>
              <a:t>rival/</a:t>
            </a:r>
            <a:r>
              <a:rPr lang="en-GB" b="1" dirty="0" err="1"/>
              <a:t>depletable</a:t>
            </a:r>
            <a:r>
              <a:rPr lang="en-GB" dirty="0"/>
              <a:t> i.e. if one person has the good then it is </a:t>
            </a:r>
            <a:r>
              <a:rPr lang="en-GB" dirty="0" smtClean="0"/>
              <a:t>not </a:t>
            </a:r>
            <a:r>
              <a:rPr lang="en-GB" dirty="0"/>
              <a:t>available to others</a:t>
            </a:r>
            <a:endParaRPr lang="en-NZ" dirty="0"/>
          </a:p>
          <a:p>
            <a:pPr lvl="0"/>
            <a:r>
              <a:rPr lang="en-GB" dirty="0"/>
              <a:t>Consumption is </a:t>
            </a:r>
            <a:r>
              <a:rPr lang="en-GB" b="1" dirty="0"/>
              <a:t>excludable by price</a:t>
            </a:r>
            <a:r>
              <a:rPr lang="en-GB" dirty="0"/>
              <a:t> i.e. if the price is not paid the benefits are not enjoyed</a:t>
            </a:r>
            <a:r>
              <a:rPr lang="en-GB" dirty="0" smtClean="0"/>
              <a:t>.</a:t>
            </a:r>
          </a:p>
          <a:p>
            <a:pPr lvl="0"/>
            <a:r>
              <a:rPr lang="en-GB" dirty="0" smtClean="0"/>
              <a:t>There </a:t>
            </a:r>
            <a:r>
              <a:rPr lang="en-GB" dirty="0"/>
              <a:t>are no externalities</a:t>
            </a:r>
            <a:endParaRPr lang="en-NZ" dirty="0"/>
          </a:p>
          <a:p>
            <a:pPr lvl="0"/>
            <a:r>
              <a:rPr lang="en-GB" dirty="0"/>
              <a:t>Property rights [ownership] is clear.</a:t>
            </a:r>
            <a:endParaRPr lang="en-NZ" dirty="0"/>
          </a:p>
          <a:p>
            <a:endParaRPr lang="en-NZ" dirty="0"/>
          </a:p>
        </p:txBody>
      </p:sp>
      <p:pic>
        <p:nvPicPr>
          <p:cNvPr id="4" name="irc_mi" descr="http://t2.gstatic.com/images?q=tbn:ANd9GcRcX2i79csz5w4j6Sfi9lBtYVok_Q20bCV7M_4QID_ag3PTlaS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236296" y="2996952"/>
            <a:ext cx="1362075" cy="2793365"/>
          </a:xfrm>
          <a:prstGeom prst="rect">
            <a:avLst/>
          </a:prstGeom>
          <a:noFill/>
          <a:ln>
            <a:noFill/>
          </a:ln>
        </p:spPr>
      </p:pic>
    </p:spTree>
    <p:extLst>
      <p:ext uri="{BB962C8B-B14F-4D97-AF65-F5344CB8AC3E}">
        <p14:creationId xmlns:p14="http://schemas.microsoft.com/office/powerpoint/2010/main" val="2804942945"/>
      </p:ext>
    </p:extLst>
  </p:cSld>
  <p:clrMapOvr>
    <a:masterClrMapping/>
  </p:clrMapOvr>
  <p:transition spd="slow">
    <p:plus/>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08912" cy="864096"/>
          </a:xfrm>
        </p:spPr>
        <p:txBody>
          <a:bodyPr/>
          <a:lstStyle/>
          <a:p>
            <a:pPr algn="ctr"/>
            <a:r>
              <a:rPr lang="en-GB" b="1" dirty="0" smtClean="0"/>
              <a:t>Government Provision of </a:t>
            </a:r>
            <a:r>
              <a:rPr lang="en-GB" b="1" dirty="0"/>
              <a:t>Public </a:t>
            </a:r>
            <a:r>
              <a:rPr lang="en-GB" b="1" dirty="0" smtClean="0"/>
              <a:t>Goods</a:t>
            </a:r>
            <a:endParaRPr lang="en-NZ" dirty="0"/>
          </a:p>
        </p:txBody>
      </p:sp>
      <p:sp>
        <p:nvSpPr>
          <p:cNvPr id="3" name="Content Placeholder 2"/>
          <p:cNvSpPr>
            <a:spLocks noGrp="1"/>
          </p:cNvSpPr>
          <p:nvPr>
            <p:ph idx="1"/>
          </p:nvPr>
        </p:nvSpPr>
        <p:spPr>
          <a:xfrm>
            <a:off x="467544" y="1196752"/>
            <a:ext cx="8229600" cy="4248472"/>
          </a:xfrm>
        </p:spPr>
        <p:txBody>
          <a:bodyPr/>
          <a:lstStyle/>
          <a:p>
            <a:pPr lvl="0"/>
            <a:r>
              <a:rPr lang="en-GB" dirty="0" smtClean="0"/>
              <a:t>Because public goods are non excludable and non rival it is </a:t>
            </a:r>
            <a:r>
              <a:rPr lang="en-GB" dirty="0"/>
              <a:t>impossible to charge a price for them</a:t>
            </a:r>
            <a:r>
              <a:rPr lang="en-GB" dirty="0" smtClean="0"/>
              <a:t>. Therefore private firms will not provide public goods as no profit can be made. </a:t>
            </a:r>
          </a:p>
          <a:p>
            <a:pPr marL="361950" indent="-361950">
              <a:buNone/>
            </a:pPr>
            <a:endParaRPr lang="en-GB" dirty="0" smtClean="0"/>
          </a:p>
          <a:p>
            <a:r>
              <a:rPr lang="en-GB" dirty="0" smtClean="0"/>
              <a:t>Because the </a:t>
            </a:r>
            <a:r>
              <a:rPr lang="en-GB" b="1" dirty="0" smtClean="0"/>
              <a:t>market fails </a:t>
            </a:r>
            <a:r>
              <a:rPr lang="en-GB" dirty="0" smtClean="0"/>
              <a:t>to provide public goods the </a:t>
            </a:r>
            <a:r>
              <a:rPr lang="en-GB" b="1" dirty="0" smtClean="0"/>
              <a:t>Government has to intervene </a:t>
            </a:r>
            <a:r>
              <a:rPr lang="en-GB" dirty="0" smtClean="0"/>
              <a:t>and provide public goods     [through use of taxation]</a:t>
            </a:r>
          </a:p>
          <a:p>
            <a:pPr marL="0" indent="0">
              <a:buNone/>
            </a:pPr>
            <a:endParaRPr lang="en-NZ" dirty="0"/>
          </a:p>
          <a:p>
            <a:r>
              <a:rPr lang="en-GB" dirty="0" smtClean="0"/>
              <a:t>This ensures society enjoys the benefits of public goods.  </a:t>
            </a:r>
            <a:r>
              <a:rPr lang="en-GB" dirty="0"/>
              <a:t> </a:t>
            </a:r>
            <a:endParaRPr lang="en-NZ" dirty="0"/>
          </a:p>
          <a:p>
            <a:endParaRPr lang="en-NZ" dirty="0"/>
          </a:p>
        </p:txBody>
      </p:sp>
    </p:spTree>
    <p:extLst>
      <p:ext uri="{BB962C8B-B14F-4D97-AF65-F5344CB8AC3E}">
        <p14:creationId xmlns:p14="http://schemas.microsoft.com/office/powerpoint/2010/main" val="1553888546"/>
      </p:ext>
    </p:extLst>
  </p:cSld>
  <p:clrMapOvr>
    <a:masterClrMapping/>
  </p:clrMapOvr>
  <p:transition spd="slow">
    <p:plu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Free Rider </a:t>
            </a:r>
            <a:r>
              <a:rPr lang="en-GB" b="1" dirty="0" smtClean="0"/>
              <a:t>Behaviour</a:t>
            </a:r>
            <a:r>
              <a:rPr lang="en-GB" dirty="0" smtClean="0"/>
              <a:t> </a:t>
            </a:r>
            <a:endParaRPr lang="en-NZ" dirty="0"/>
          </a:p>
        </p:txBody>
      </p:sp>
      <p:sp>
        <p:nvSpPr>
          <p:cNvPr id="3" name="Content Placeholder 2"/>
          <p:cNvSpPr>
            <a:spLocks noGrp="1"/>
          </p:cNvSpPr>
          <p:nvPr>
            <p:ph idx="1"/>
          </p:nvPr>
        </p:nvSpPr>
        <p:spPr>
          <a:xfrm>
            <a:off x="467544" y="1340768"/>
            <a:ext cx="8229600" cy="4248472"/>
          </a:xfrm>
        </p:spPr>
        <p:txBody>
          <a:bodyPr/>
          <a:lstStyle/>
          <a:p>
            <a:r>
              <a:rPr lang="en-GB" dirty="0" smtClean="0"/>
              <a:t>The </a:t>
            </a:r>
            <a:r>
              <a:rPr lang="en-GB" dirty="0"/>
              <a:t>refusal to contribute to the cost of a public good on the basis that once it is provided, it is impossible to prevent people from using.</a:t>
            </a:r>
            <a:endParaRPr lang="en-NZ" dirty="0"/>
          </a:p>
          <a:p>
            <a:endParaRPr lang="en-GB" dirty="0"/>
          </a:p>
          <a:p>
            <a:r>
              <a:rPr lang="en-GB" dirty="0" smtClean="0"/>
              <a:t>Free </a:t>
            </a:r>
            <a:r>
              <a:rPr lang="en-GB" dirty="0"/>
              <a:t>riders are consumers who enjoy the benefits of a good without making any payment.  This occurs because public goods are non-excludable. </a:t>
            </a:r>
            <a:endParaRPr lang="en-GB" dirty="0" smtClean="0"/>
          </a:p>
          <a:p>
            <a:pPr marL="0" indent="0">
              <a:buNone/>
            </a:pPr>
            <a:r>
              <a:rPr lang="en-GB" dirty="0"/>
              <a:t> </a:t>
            </a:r>
            <a:r>
              <a:rPr lang="en-GB" dirty="0" smtClean="0"/>
              <a:t>    e.g</a:t>
            </a:r>
            <a:r>
              <a:rPr lang="en-GB" dirty="0"/>
              <a:t>. </a:t>
            </a:r>
            <a:r>
              <a:rPr lang="en-GB" dirty="0" smtClean="0"/>
              <a:t>overseas </a:t>
            </a:r>
            <a:r>
              <a:rPr lang="en-GB" dirty="0"/>
              <a:t>tourists using public parks</a:t>
            </a:r>
            <a:endParaRPr lang="en-NZ" dirty="0"/>
          </a:p>
          <a:p>
            <a:pPr marL="0" indent="0">
              <a:buNone/>
            </a:pPr>
            <a:endParaRPr lang="en-NZ" dirty="0"/>
          </a:p>
        </p:txBody>
      </p:sp>
    </p:spTree>
    <p:extLst>
      <p:ext uri="{BB962C8B-B14F-4D97-AF65-F5344CB8AC3E}">
        <p14:creationId xmlns:p14="http://schemas.microsoft.com/office/powerpoint/2010/main" val="1094582946"/>
      </p:ext>
    </p:extLst>
  </p:cSld>
  <p:clrMapOvr>
    <a:masterClrMapping/>
  </p:clrMapOvr>
  <p:transition spd="slow">
    <p:plus/>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 </a:t>
            </a:r>
            <a:r>
              <a:rPr lang="en-NZ" b="1" dirty="0" smtClean="0"/>
              <a:t>Model</a:t>
            </a:r>
            <a:r>
              <a:rPr lang="en-NZ" dirty="0" smtClean="0"/>
              <a:t> for Public Goods</a:t>
            </a:r>
            <a:endParaRPr lang="en-NZ" dirty="0"/>
          </a:p>
        </p:txBody>
      </p:sp>
      <p:sp>
        <p:nvSpPr>
          <p:cNvPr id="3" name="Content Placeholder 2"/>
          <p:cNvSpPr>
            <a:spLocks noGrp="1"/>
          </p:cNvSpPr>
          <p:nvPr>
            <p:ph idx="1"/>
          </p:nvPr>
        </p:nvSpPr>
        <p:spPr>
          <a:xfrm>
            <a:off x="467544" y="1340768"/>
            <a:ext cx="8424936" cy="4824536"/>
          </a:xfrm>
        </p:spPr>
        <p:txBody>
          <a:bodyPr/>
          <a:lstStyle/>
          <a:p>
            <a:r>
              <a:rPr lang="en-GB" b="1" dirty="0"/>
              <a:t>The Marginal cost for the next user is zero</a:t>
            </a:r>
            <a:r>
              <a:rPr lang="en-GB" dirty="0"/>
              <a:t>, so for allocative efficiency to occur the price must be </a:t>
            </a:r>
            <a:r>
              <a:rPr lang="en-GB" dirty="0" smtClean="0"/>
              <a:t>zero</a:t>
            </a:r>
          </a:p>
          <a:p>
            <a:pPr marL="0" indent="0">
              <a:buNone/>
            </a:pPr>
            <a:endParaRPr lang="en-GB" sz="1050" dirty="0" smtClean="0"/>
          </a:p>
          <a:p>
            <a:pPr marL="4486275" lvl="8" indent="-276225"/>
            <a:r>
              <a:rPr lang="en-GB" dirty="0" smtClean="0"/>
              <a:t>Social allocative efficiency occurs where SMB = MC </a:t>
            </a:r>
          </a:p>
          <a:p>
            <a:pPr marL="4486275" lvl="8" indent="-276225"/>
            <a:r>
              <a:rPr lang="en-GB" dirty="0" smtClean="0"/>
              <a:t>At Qs the maximum social benefit is gained form the public good</a:t>
            </a:r>
          </a:p>
          <a:p>
            <a:pPr marL="4486275" lvl="8" indent="-276225"/>
            <a:r>
              <a:rPr lang="en-GB" dirty="0" smtClean="0"/>
              <a:t>The social benefit gained is the area [triangle] to the left of SMB </a:t>
            </a:r>
            <a:endParaRPr lang="en-GB" dirty="0"/>
          </a:p>
          <a:p>
            <a:pPr marL="0" indent="0">
              <a:buNone/>
            </a:pPr>
            <a:endParaRPr lang="en-NZ" dirty="0"/>
          </a:p>
        </p:txBody>
      </p:sp>
      <p:cxnSp>
        <p:nvCxnSpPr>
          <p:cNvPr id="5" name="Straight Arrow Connector 4"/>
          <p:cNvCxnSpPr/>
          <p:nvPr/>
        </p:nvCxnSpPr>
        <p:spPr>
          <a:xfrm flipV="1">
            <a:off x="1651720" y="2420888"/>
            <a:ext cx="0" cy="31683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651720" y="5576481"/>
            <a:ext cx="38884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49148" y="2623382"/>
            <a:ext cx="3456384" cy="2952328"/>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670414" y="5527865"/>
            <a:ext cx="410445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39551" y="2407948"/>
            <a:ext cx="1090753" cy="923330"/>
          </a:xfrm>
          <a:prstGeom prst="rect">
            <a:avLst/>
          </a:prstGeom>
          <a:noFill/>
        </p:spPr>
        <p:txBody>
          <a:bodyPr wrap="square" rtlCol="0">
            <a:spAutoFit/>
          </a:bodyPr>
          <a:lstStyle/>
          <a:p>
            <a:r>
              <a:rPr lang="en-NZ" dirty="0" smtClean="0"/>
              <a:t>Costs, Benefits</a:t>
            </a:r>
          </a:p>
          <a:p>
            <a:r>
              <a:rPr lang="en-NZ" dirty="0"/>
              <a:t>$</a:t>
            </a:r>
          </a:p>
        </p:txBody>
      </p:sp>
      <p:sp>
        <p:nvSpPr>
          <p:cNvPr id="15" name="TextBox 14"/>
          <p:cNvSpPr txBox="1"/>
          <p:nvPr/>
        </p:nvSpPr>
        <p:spPr>
          <a:xfrm>
            <a:off x="4788024" y="4900632"/>
            <a:ext cx="1080120" cy="369332"/>
          </a:xfrm>
          <a:prstGeom prst="rect">
            <a:avLst/>
          </a:prstGeom>
          <a:noFill/>
        </p:spPr>
        <p:txBody>
          <a:bodyPr wrap="square" rtlCol="0">
            <a:spAutoFit/>
          </a:bodyPr>
          <a:lstStyle/>
          <a:p>
            <a:r>
              <a:rPr lang="en-NZ" dirty="0" smtClean="0"/>
              <a:t>SMB</a:t>
            </a:r>
            <a:endParaRPr lang="en-NZ" dirty="0"/>
          </a:p>
        </p:txBody>
      </p:sp>
      <p:sp>
        <p:nvSpPr>
          <p:cNvPr id="16" name="TextBox 15"/>
          <p:cNvSpPr txBox="1"/>
          <p:nvPr/>
        </p:nvSpPr>
        <p:spPr>
          <a:xfrm>
            <a:off x="4644008" y="5661248"/>
            <a:ext cx="2192288" cy="369332"/>
          </a:xfrm>
          <a:prstGeom prst="rect">
            <a:avLst/>
          </a:prstGeom>
          <a:noFill/>
        </p:spPr>
        <p:txBody>
          <a:bodyPr wrap="square" rtlCol="0">
            <a:spAutoFit/>
          </a:bodyPr>
          <a:lstStyle/>
          <a:p>
            <a:r>
              <a:rPr lang="en-NZ" dirty="0" smtClean="0"/>
              <a:t>   Qs      Quantity</a:t>
            </a:r>
            <a:endParaRPr lang="en-NZ" dirty="0"/>
          </a:p>
        </p:txBody>
      </p:sp>
      <p:sp>
        <p:nvSpPr>
          <p:cNvPr id="17" name="TextBox 16"/>
          <p:cNvSpPr txBox="1"/>
          <p:nvPr/>
        </p:nvSpPr>
        <p:spPr>
          <a:xfrm>
            <a:off x="5756176" y="5326381"/>
            <a:ext cx="1080120" cy="369332"/>
          </a:xfrm>
          <a:prstGeom prst="rect">
            <a:avLst/>
          </a:prstGeom>
          <a:noFill/>
        </p:spPr>
        <p:txBody>
          <a:bodyPr wrap="square" rtlCol="0">
            <a:spAutoFit/>
          </a:bodyPr>
          <a:lstStyle/>
          <a:p>
            <a:r>
              <a:rPr lang="en-NZ" b="1" dirty="0" smtClean="0">
                <a:solidFill>
                  <a:srgbClr val="FF0000"/>
                </a:solidFill>
              </a:rPr>
              <a:t>MC = 0</a:t>
            </a:r>
            <a:endParaRPr lang="en-NZ" b="1" dirty="0">
              <a:solidFill>
                <a:srgbClr val="FF0000"/>
              </a:solidFill>
            </a:endParaRPr>
          </a:p>
        </p:txBody>
      </p:sp>
      <p:sp>
        <p:nvSpPr>
          <p:cNvPr id="18" name="Oval 17"/>
          <p:cNvSpPr/>
          <p:nvPr/>
        </p:nvSpPr>
        <p:spPr>
          <a:xfrm>
            <a:off x="5010201" y="5485676"/>
            <a:ext cx="45719" cy="7200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Tree>
    <p:extLst>
      <p:ext uri="{BB962C8B-B14F-4D97-AF65-F5344CB8AC3E}">
        <p14:creationId xmlns:p14="http://schemas.microsoft.com/office/powerpoint/2010/main" val="1202419563"/>
      </p:ext>
    </p:extLst>
  </p:cSld>
  <p:clrMapOvr>
    <a:masterClrMapping/>
  </p:clrMapOvr>
  <p:transition spd="slow">
    <p:plu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1" y="116632"/>
            <a:ext cx="8208912" cy="1080120"/>
          </a:xfrm>
        </p:spPr>
        <p:txBody>
          <a:bodyPr/>
          <a:lstStyle/>
          <a:p>
            <a:pPr algn="ctr"/>
            <a:r>
              <a:rPr lang="en-NZ" b="1" dirty="0" smtClean="0"/>
              <a:t>Charging a Price for Public Goods</a:t>
            </a:r>
            <a:endParaRPr lang="en-NZ" b="1" dirty="0"/>
          </a:p>
        </p:txBody>
      </p:sp>
      <p:sp>
        <p:nvSpPr>
          <p:cNvPr id="3" name="Content Placeholder 2"/>
          <p:cNvSpPr>
            <a:spLocks noGrp="1"/>
          </p:cNvSpPr>
          <p:nvPr>
            <p:ph idx="1"/>
          </p:nvPr>
        </p:nvSpPr>
        <p:spPr>
          <a:xfrm>
            <a:off x="467544" y="1124744"/>
            <a:ext cx="8424936" cy="5040560"/>
          </a:xfrm>
        </p:spPr>
        <p:txBody>
          <a:bodyPr/>
          <a:lstStyle/>
          <a:p>
            <a:r>
              <a:rPr lang="en-NZ" dirty="0" smtClean="0"/>
              <a:t>If a price is charged then only Q1 will be consumed</a:t>
            </a:r>
          </a:p>
          <a:p>
            <a:r>
              <a:rPr lang="en-NZ" dirty="0" smtClean="0"/>
              <a:t>There is a </a:t>
            </a:r>
            <a:r>
              <a:rPr lang="en-NZ" b="1" dirty="0" smtClean="0">
                <a:solidFill>
                  <a:srgbClr val="FF0000"/>
                </a:solidFill>
              </a:rPr>
              <a:t>loss </a:t>
            </a:r>
            <a:r>
              <a:rPr lang="en-NZ" dirty="0" smtClean="0"/>
              <a:t>of social allocative efficiency as social benefit is not being maximised [green triangle]</a:t>
            </a:r>
            <a:endParaRPr lang="en-NZ" dirty="0"/>
          </a:p>
        </p:txBody>
      </p:sp>
      <p:cxnSp>
        <p:nvCxnSpPr>
          <p:cNvPr id="5" name="Straight Arrow Connector 4"/>
          <p:cNvCxnSpPr/>
          <p:nvPr/>
        </p:nvCxnSpPr>
        <p:spPr>
          <a:xfrm flipV="1">
            <a:off x="1651720" y="2420888"/>
            <a:ext cx="0" cy="316835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651720" y="5576481"/>
            <a:ext cx="38884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649148" y="2623382"/>
            <a:ext cx="3456384" cy="2952328"/>
          </a:xfrm>
          <a:prstGeom prst="line">
            <a:avLst/>
          </a:prstGeom>
          <a:ln w="38100"/>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1670414" y="5527865"/>
            <a:ext cx="4104456" cy="0"/>
          </a:xfrm>
          <a:prstGeom prst="line">
            <a:avLst/>
          </a:prstGeom>
          <a:ln w="38100">
            <a:solidFill>
              <a:srgbClr val="FF0000"/>
            </a:solidFill>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39551" y="2407948"/>
            <a:ext cx="1090753" cy="2462213"/>
          </a:xfrm>
          <a:prstGeom prst="rect">
            <a:avLst/>
          </a:prstGeom>
          <a:noFill/>
        </p:spPr>
        <p:txBody>
          <a:bodyPr wrap="square" rtlCol="0">
            <a:spAutoFit/>
          </a:bodyPr>
          <a:lstStyle/>
          <a:p>
            <a:r>
              <a:rPr lang="en-NZ" dirty="0" smtClean="0"/>
              <a:t>Costs, Benefits</a:t>
            </a:r>
          </a:p>
          <a:p>
            <a:r>
              <a:rPr lang="en-NZ" dirty="0" smtClean="0"/>
              <a:t>$</a:t>
            </a:r>
          </a:p>
          <a:p>
            <a:endParaRPr lang="en-NZ" dirty="0"/>
          </a:p>
          <a:p>
            <a:endParaRPr lang="en-NZ" dirty="0" smtClean="0"/>
          </a:p>
          <a:p>
            <a:endParaRPr lang="en-NZ" dirty="0"/>
          </a:p>
          <a:p>
            <a:endParaRPr lang="en-NZ" sz="2800" dirty="0" smtClean="0"/>
          </a:p>
          <a:p>
            <a:r>
              <a:rPr lang="en-NZ" dirty="0" smtClean="0"/>
              <a:t>         </a:t>
            </a:r>
            <a:r>
              <a:rPr lang="en-NZ" b="1" dirty="0" smtClean="0">
                <a:solidFill>
                  <a:srgbClr val="FFFF00"/>
                </a:solidFill>
              </a:rPr>
              <a:t>P</a:t>
            </a:r>
            <a:r>
              <a:rPr lang="en-NZ" b="1" baseline="-25000" dirty="0" smtClean="0">
                <a:solidFill>
                  <a:srgbClr val="FFFF00"/>
                </a:solidFill>
              </a:rPr>
              <a:t>1</a:t>
            </a:r>
            <a:endParaRPr lang="en-NZ" b="1" baseline="-25000" dirty="0">
              <a:solidFill>
                <a:srgbClr val="FFFF00"/>
              </a:solidFill>
            </a:endParaRPr>
          </a:p>
        </p:txBody>
      </p:sp>
      <p:sp>
        <p:nvSpPr>
          <p:cNvPr id="15" name="TextBox 14"/>
          <p:cNvSpPr txBox="1"/>
          <p:nvPr/>
        </p:nvSpPr>
        <p:spPr>
          <a:xfrm>
            <a:off x="4937677" y="4957049"/>
            <a:ext cx="1080120" cy="369332"/>
          </a:xfrm>
          <a:prstGeom prst="rect">
            <a:avLst/>
          </a:prstGeom>
          <a:noFill/>
        </p:spPr>
        <p:txBody>
          <a:bodyPr wrap="square" rtlCol="0">
            <a:spAutoFit/>
          </a:bodyPr>
          <a:lstStyle/>
          <a:p>
            <a:r>
              <a:rPr lang="en-NZ" dirty="0" smtClean="0"/>
              <a:t>SMB</a:t>
            </a:r>
            <a:endParaRPr lang="en-NZ" dirty="0"/>
          </a:p>
        </p:txBody>
      </p:sp>
      <p:sp>
        <p:nvSpPr>
          <p:cNvPr id="16" name="TextBox 15"/>
          <p:cNvSpPr txBox="1"/>
          <p:nvPr/>
        </p:nvSpPr>
        <p:spPr>
          <a:xfrm>
            <a:off x="3722642" y="5661248"/>
            <a:ext cx="3113654" cy="369332"/>
          </a:xfrm>
          <a:prstGeom prst="rect">
            <a:avLst/>
          </a:prstGeom>
          <a:noFill/>
        </p:spPr>
        <p:txBody>
          <a:bodyPr wrap="square" rtlCol="0">
            <a:spAutoFit/>
          </a:bodyPr>
          <a:lstStyle/>
          <a:p>
            <a:r>
              <a:rPr lang="en-NZ" dirty="0" smtClean="0"/>
              <a:t>  </a:t>
            </a:r>
            <a:r>
              <a:rPr lang="en-NZ" b="1" dirty="0" smtClean="0">
                <a:solidFill>
                  <a:srgbClr val="FFFF00"/>
                </a:solidFill>
              </a:rPr>
              <a:t>Q</a:t>
            </a:r>
            <a:r>
              <a:rPr lang="en-NZ" b="1" baseline="-25000" dirty="0" smtClean="0">
                <a:solidFill>
                  <a:srgbClr val="FFFF00"/>
                </a:solidFill>
              </a:rPr>
              <a:t>1</a:t>
            </a:r>
            <a:r>
              <a:rPr lang="en-NZ" dirty="0" smtClean="0"/>
              <a:t>           Qs      Quantity</a:t>
            </a:r>
            <a:endParaRPr lang="en-NZ" dirty="0"/>
          </a:p>
        </p:txBody>
      </p:sp>
      <p:sp>
        <p:nvSpPr>
          <p:cNvPr id="17" name="TextBox 16"/>
          <p:cNvSpPr txBox="1"/>
          <p:nvPr/>
        </p:nvSpPr>
        <p:spPr>
          <a:xfrm>
            <a:off x="5756176" y="5326381"/>
            <a:ext cx="1080120" cy="369332"/>
          </a:xfrm>
          <a:prstGeom prst="rect">
            <a:avLst/>
          </a:prstGeom>
          <a:noFill/>
        </p:spPr>
        <p:txBody>
          <a:bodyPr wrap="square" rtlCol="0">
            <a:spAutoFit/>
          </a:bodyPr>
          <a:lstStyle/>
          <a:p>
            <a:r>
              <a:rPr lang="en-NZ" b="1" dirty="0" smtClean="0">
                <a:solidFill>
                  <a:srgbClr val="FF0000"/>
                </a:solidFill>
              </a:rPr>
              <a:t>MC = 0</a:t>
            </a:r>
            <a:endParaRPr lang="en-NZ" b="1" dirty="0">
              <a:solidFill>
                <a:srgbClr val="FF0000"/>
              </a:solidFill>
            </a:endParaRPr>
          </a:p>
        </p:txBody>
      </p:sp>
      <p:sp>
        <p:nvSpPr>
          <p:cNvPr id="18" name="Oval 17"/>
          <p:cNvSpPr/>
          <p:nvPr/>
        </p:nvSpPr>
        <p:spPr>
          <a:xfrm>
            <a:off x="5010201" y="5485676"/>
            <a:ext cx="45719" cy="7200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6" name="Straight Connector 5"/>
          <p:cNvCxnSpPr/>
          <p:nvPr/>
        </p:nvCxnSpPr>
        <p:spPr>
          <a:xfrm>
            <a:off x="1694102" y="4663769"/>
            <a:ext cx="2365632" cy="0"/>
          </a:xfrm>
          <a:prstGeom prst="line">
            <a:avLst/>
          </a:prstGeom>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995936" y="4642503"/>
            <a:ext cx="0" cy="874729"/>
          </a:xfrm>
          <a:prstGeom prst="line">
            <a:avLst/>
          </a:prstGeom>
          <a:ln w="38100">
            <a:solidFill>
              <a:srgbClr val="FFFF00"/>
            </a:solidFill>
            <a:prstDash val="dash"/>
          </a:ln>
        </p:spPr>
        <p:style>
          <a:lnRef idx="1">
            <a:schemeClr val="accent1"/>
          </a:lnRef>
          <a:fillRef idx="0">
            <a:schemeClr val="accent1"/>
          </a:fillRef>
          <a:effectRef idx="0">
            <a:schemeClr val="accent1"/>
          </a:effectRef>
          <a:fontRef idx="minor">
            <a:schemeClr val="tx1"/>
          </a:fontRef>
        </p:style>
      </p:cxnSp>
      <p:sp>
        <p:nvSpPr>
          <p:cNvPr id="12" name="Isosceles Triangle 11"/>
          <p:cNvSpPr/>
          <p:nvPr/>
        </p:nvSpPr>
        <p:spPr>
          <a:xfrm>
            <a:off x="4038469" y="4701459"/>
            <a:ext cx="936102" cy="794850"/>
          </a:xfrm>
          <a:custGeom>
            <a:avLst/>
            <a:gdLst>
              <a:gd name="connsiteX0" fmla="*/ 0 w 872306"/>
              <a:gd name="connsiteY0" fmla="*/ 688524 h 688524"/>
              <a:gd name="connsiteX1" fmla="*/ 436153 w 872306"/>
              <a:gd name="connsiteY1" fmla="*/ 0 h 688524"/>
              <a:gd name="connsiteX2" fmla="*/ 872306 w 872306"/>
              <a:gd name="connsiteY2" fmla="*/ 688524 h 688524"/>
              <a:gd name="connsiteX3" fmla="*/ 0 w 872306"/>
              <a:gd name="connsiteY3" fmla="*/ 688524 h 688524"/>
              <a:gd name="connsiteX0" fmla="*/ 31680 w 903986"/>
              <a:gd name="connsiteY0" fmla="*/ 794850 h 794850"/>
              <a:gd name="connsiteX1" fmla="*/ 0 w 903986"/>
              <a:gd name="connsiteY1" fmla="*/ 0 h 794850"/>
              <a:gd name="connsiteX2" fmla="*/ 903986 w 903986"/>
              <a:gd name="connsiteY2" fmla="*/ 794850 h 794850"/>
              <a:gd name="connsiteX3" fmla="*/ 31680 w 903986"/>
              <a:gd name="connsiteY3" fmla="*/ 794850 h 794850"/>
              <a:gd name="connsiteX0" fmla="*/ 31680 w 903986"/>
              <a:gd name="connsiteY0" fmla="*/ 805483 h 805483"/>
              <a:gd name="connsiteX1" fmla="*/ 0 w 903986"/>
              <a:gd name="connsiteY1" fmla="*/ 0 h 805483"/>
              <a:gd name="connsiteX2" fmla="*/ 903986 w 903986"/>
              <a:gd name="connsiteY2" fmla="*/ 794850 h 805483"/>
              <a:gd name="connsiteX3" fmla="*/ 31680 w 903986"/>
              <a:gd name="connsiteY3" fmla="*/ 805483 h 805483"/>
              <a:gd name="connsiteX0" fmla="*/ 0 w 904204"/>
              <a:gd name="connsiteY0" fmla="*/ 784217 h 794850"/>
              <a:gd name="connsiteX1" fmla="*/ 218 w 904204"/>
              <a:gd name="connsiteY1" fmla="*/ 0 h 794850"/>
              <a:gd name="connsiteX2" fmla="*/ 904204 w 904204"/>
              <a:gd name="connsiteY2" fmla="*/ 794850 h 794850"/>
              <a:gd name="connsiteX3" fmla="*/ 0 w 904204"/>
              <a:gd name="connsiteY3" fmla="*/ 784217 h 794850"/>
              <a:gd name="connsiteX0" fmla="*/ 0 w 936102"/>
              <a:gd name="connsiteY0" fmla="*/ 784217 h 794850"/>
              <a:gd name="connsiteX1" fmla="*/ 218 w 936102"/>
              <a:gd name="connsiteY1" fmla="*/ 0 h 794850"/>
              <a:gd name="connsiteX2" fmla="*/ 936102 w 936102"/>
              <a:gd name="connsiteY2" fmla="*/ 794850 h 794850"/>
              <a:gd name="connsiteX3" fmla="*/ 0 w 936102"/>
              <a:gd name="connsiteY3" fmla="*/ 784217 h 794850"/>
            </a:gdLst>
            <a:ahLst/>
            <a:cxnLst>
              <a:cxn ang="0">
                <a:pos x="connsiteX0" y="connsiteY0"/>
              </a:cxn>
              <a:cxn ang="0">
                <a:pos x="connsiteX1" y="connsiteY1"/>
              </a:cxn>
              <a:cxn ang="0">
                <a:pos x="connsiteX2" y="connsiteY2"/>
              </a:cxn>
              <a:cxn ang="0">
                <a:pos x="connsiteX3" y="connsiteY3"/>
              </a:cxn>
            </a:cxnLst>
            <a:rect l="l" t="t" r="r" b="b"/>
            <a:pathLst>
              <a:path w="936102" h="794850">
                <a:moveTo>
                  <a:pt x="0" y="784217"/>
                </a:moveTo>
                <a:cubicBezTo>
                  <a:pt x="73" y="522811"/>
                  <a:pt x="145" y="261406"/>
                  <a:pt x="218" y="0"/>
                </a:cubicBezTo>
                <a:lnTo>
                  <a:pt x="936102" y="794850"/>
                </a:lnTo>
                <a:lnTo>
                  <a:pt x="0" y="784217"/>
                </a:lnTo>
                <a:close/>
              </a:path>
            </a:pathLst>
          </a:cu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20" name="TextBox 19"/>
          <p:cNvSpPr txBox="1"/>
          <p:nvPr/>
        </p:nvSpPr>
        <p:spPr>
          <a:xfrm>
            <a:off x="5264531" y="3315888"/>
            <a:ext cx="1506532" cy="923330"/>
          </a:xfrm>
          <a:prstGeom prst="rect">
            <a:avLst/>
          </a:prstGeom>
          <a:noFill/>
        </p:spPr>
        <p:txBody>
          <a:bodyPr wrap="square" rtlCol="0">
            <a:spAutoFit/>
          </a:bodyPr>
          <a:lstStyle/>
          <a:p>
            <a:r>
              <a:rPr lang="en-NZ" dirty="0" smtClean="0"/>
              <a:t>Loss in social benefit</a:t>
            </a:r>
            <a:endParaRPr lang="en-NZ" dirty="0"/>
          </a:p>
        </p:txBody>
      </p:sp>
      <p:cxnSp>
        <p:nvCxnSpPr>
          <p:cNvPr id="21" name="Straight Arrow Connector 20"/>
          <p:cNvCxnSpPr/>
          <p:nvPr/>
        </p:nvCxnSpPr>
        <p:spPr>
          <a:xfrm flipH="1">
            <a:off x="4427984" y="4005064"/>
            <a:ext cx="836548" cy="1224136"/>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136659"/>
      </p:ext>
    </p:extLst>
  </p:cSld>
  <p:clrMapOvr>
    <a:masterClrMapping/>
  </p:clrMapOvr>
  <p:transition spd="slow">
    <p:plus/>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Users Pays </a:t>
            </a:r>
            <a:endParaRPr lang="en-NZ" dirty="0"/>
          </a:p>
        </p:txBody>
      </p:sp>
      <p:sp>
        <p:nvSpPr>
          <p:cNvPr id="3" name="Content Placeholder 2"/>
          <p:cNvSpPr>
            <a:spLocks noGrp="1"/>
          </p:cNvSpPr>
          <p:nvPr>
            <p:ph idx="1"/>
          </p:nvPr>
        </p:nvSpPr>
        <p:spPr/>
        <p:txBody>
          <a:bodyPr/>
          <a:lstStyle/>
          <a:p>
            <a:r>
              <a:rPr lang="en-GB" sz="2800" dirty="0" smtClean="0"/>
              <a:t>Principle </a:t>
            </a:r>
            <a:r>
              <a:rPr lang="en-GB" sz="2800" dirty="0"/>
              <a:t>that those who use public goods or collective goods should have to pay. </a:t>
            </a:r>
            <a:endParaRPr lang="en-GB" sz="2800" dirty="0" smtClean="0"/>
          </a:p>
          <a:p>
            <a:pPr marL="0" indent="0">
              <a:buNone/>
            </a:pPr>
            <a:endParaRPr lang="en-GB" sz="2800" dirty="0" smtClean="0"/>
          </a:p>
          <a:p>
            <a:r>
              <a:rPr lang="en-GB" sz="2800" dirty="0" smtClean="0"/>
              <a:t>However </a:t>
            </a:r>
            <a:r>
              <a:rPr lang="en-GB" sz="2800" dirty="0"/>
              <a:t>charging for public goods will result in less consumption/use of public goods and less </a:t>
            </a:r>
            <a:r>
              <a:rPr lang="en-GB" sz="2800" dirty="0" smtClean="0"/>
              <a:t>social </a:t>
            </a:r>
            <a:r>
              <a:rPr lang="en-GB" sz="2800" dirty="0"/>
              <a:t>benefit is </a:t>
            </a:r>
            <a:r>
              <a:rPr lang="en-GB" sz="2800" dirty="0" smtClean="0"/>
              <a:t>gained. </a:t>
            </a:r>
            <a:endParaRPr lang="en-NZ" sz="2800" dirty="0"/>
          </a:p>
        </p:txBody>
      </p:sp>
    </p:spTree>
    <p:extLst>
      <p:ext uri="{BB962C8B-B14F-4D97-AF65-F5344CB8AC3E}">
        <p14:creationId xmlns:p14="http://schemas.microsoft.com/office/powerpoint/2010/main" val="3844544727"/>
      </p:ext>
    </p:extLst>
  </p:cSld>
  <p:clrMapOvr>
    <a:masterClrMapping/>
  </p:clrMapOvr>
  <p:transition spd="slow">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Equity</a:t>
            </a:r>
            <a:endParaRPr lang="en-NZ" sz="4000" b="1" dirty="0"/>
          </a:p>
        </p:txBody>
      </p:sp>
      <p:sp>
        <p:nvSpPr>
          <p:cNvPr id="3" name="Content Placeholder 2"/>
          <p:cNvSpPr>
            <a:spLocks noGrp="1"/>
          </p:cNvSpPr>
          <p:nvPr>
            <p:ph idx="1"/>
          </p:nvPr>
        </p:nvSpPr>
        <p:spPr>
          <a:xfrm>
            <a:off x="467544" y="1268760"/>
            <a:ext cx="8229600" cy="4824536"/>
          </a:xfrm>
        </p:spPr>
        <p:txBody>
          <a:bodyPr/>
          <a:lstStyle/>
          <a:p>
            <a:r>
              <a:rPr lang="en-NZ" sz="3200" dirty="0" smtClean="0"/>
              <a:t>Equity </a:t>
            </a:r>
            <a:r>
              <a:rPr lang="en-NZ" sz="3200" dirty="0"/>
              <a:t>occurs if a situation or outcome is considered to be fair. </a:t>
            </a:r>
            <a:endParaRPr lang="en-NZ" sz="3200" dirty="0" smtClean="0"/>
          </a:p>
          <a:p>
            <a:r>
              <a:rPr lang="en-NZ" sz="3200" dirty="0" smtClean="0"/>
              <a:t>Fairness is a matter of opinion often based on peoples values                                                    </a:t>
            </a:r>
            <a:r>
              <a:rPr lang="en-NZ" sz="3200" i="1" dirty="0" smtClean="0"/>
              <a:t>e.g.  some person/group will think its fair to tax high income earners more than low income earners while other people/groups may consider this unfair</a:t>
            </a:r>
            <a:r>
              <a:rPr lang="en-NZ" sz="3600" dirty="0" smtClean="0"/>
              <a:t>. </a:t>
            </a:r>
            <a:endParaRPr lang="en-NZ" sz="3600" dirty="0"/>
          </a:p>
        </p:txBody>
      </p:sp>
    </p:spTree>
    <p:extLst>
      <p:ext uri="{BB962C8B-B14F-4D97-AF65-F5344CB8AC3E}">
        <p14:creationId xmlns:p14="http://schemas.microsoft.com/office/powerpoint/2010/main" val="4244734071"/>
      </p:ext>
    </p:extLst>
  </p:cSld>
  <p:clrMapOvr>
    <a:masterClrMapping/>
  </p:clrMapOvr>
  <p:transition spd="slow">
    <p:plus/>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3600" b="1" dirty="0"/>
              <a:t>Collective </a:t>
            </a:r>
            <a:r>
              <a:rPr lang="en-NZ" sz="3600" b="1" dirty="0" smtClean="0"/>
              <a:t>Goods </a:t>
            </a:r>
            <a:endParaRPr lang="en-NZ" sz="3600" b="1" dirty="0"/>
          </a:p>
        </p:txBody>
      </p:sp>
      <p:sp>
        <p:nvSpPr>
          <p:cNvPr id="3" name="Content Placeholder 2"/>
          <p:cNvSpPr>
            <a:spLocks noGrp="1"/>
          </p:cNvSpPr>
          <p:nvPr>
            <p:ph idx="1"/>
          </p:nvPr>
        </p:nvSpPr>
        <p:spPr>
          <a:xfrm>
            <a:off x="467544" y="1340768"/>
            <a:ext cx="8229600" cy="4248472"/>
          </a:xfrm>
        </p:spPr>
        <p:txBody>
          <a:bodyPr/>
          <a:lstStyle/>
          <a:p>
            <a:r>
              <a:rPr lang="en-GB" dirty="0"/>
              <a:t>are goods that the government provides free of direct charge and which are paid for by taxation </a:t>
            </a:r>
            <a:endParaRPr lang="en-NZ" dirty="0"/>
          </a:p>
          <a:p>
            <a:endParaRPr lang="en-GB" b="1" u="sng" dirty="0" smtClean="0"/>
          </a:p>
          <a:p>
            <a:pPr marL="0" indent="0">
              <a:buNone/>
            </a:pPr>
            <a:endParaRPr lang="en-GB" b="1" u="sng" dirty="0" smtClean="0"/>
          </a:p>
          <a:p>
            <a:pPr marL="0" indent="0" algn="ctr">
              <a:buNone/>
            </a:pPr>
            <a:r>
              <a:rPr lang="en-GB" sz="4000" b="1" dirty="0" smtClean="0"/>
              <a:t>Mixed </a:t>
            </a:r>
            <a:r>
              <a:rPr lang="en-GB" sz="4000" b="1" dirty="0"/>
              <a:t>Goods</a:t>
            </a:r>
            <a:endParaRPr lang="en-NZ" sz="4000" dirty="0"/>
          </a:p>
          <a:p>
            <a:pPr marL="0" indent="0">
              <a:buNone/>
            </a:pPr>
            <a:endParaRPr lang="en-NZ" dirty="0"/>
          </a:p>
          <a:p>
            <a:r>
              <a:rPr lang="en-GB" dirty="0"/>
              <a:t>a</a:t>
            </a:r>
            <a:r>
              <a:rPr lang="en-GB" dirty="0" smtClean="0"/>
              <a:t> </a:t>
            </a:r>
            <a:r>
              <a:rPr lang="en-GB" dirty="0"/>
              <a:t>good that have characteristics of both private and public goods. </a:t>
            </a:r>
            <a:endParaRPr lang="en-NZ" dirty="0"/>
          </a:p>
        </p:txBody>
      </p:sp>
    </p:spTree>
    <p:extLst>
      <p:ext uri="{BB962C8B-B14F-4D97-AF65-F5344CB8AC3E}">
        <p14:creationId xmlns:p14="http://schemas.microsoft.com/office/powerpoint/2010/main" val="2496027641"/>
      </p:ext>
    </p:extLst>
  </p:cSld>
  <p:clrMapOvr>
    <a:masterClrMapping/>
  </p:clrMapOvr>
  <p:transition spd="slow">
    <p:plus/>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Inequitable Income Distribution</a:t>
            </a:r>
            <a:endParaRPr lang="en-NZ" b="1" dirty="0"/>
          </a:p>
        </p:txBody>
      </p:sp>
      <p:sp>
        <p:nvSpPr>
          <p:cNvPr id="3" name="Content Placeholder 2"/>
          <p:cNvSpPr>
            <a:spLocks noGrp="1"/>
          </p:cNvSpPr>
          <p:nvPr>
            <p:ph idx="1"/>
          </p:nvPr>
        </p:nvSpPr>
        <p:spPr/>
        <p:txBody>
          <a:bodyPr/>
          <a:lstStyle/>
          <a:p>
            <a:r>
              <a:rPr lang="en-US" dirty="0"/>
              <a:t>The free market </a:t>
            </a:r>
            <a:r>
              <a:rPr lang="en-US" dirty="0" smtClean="0"/>
              <a:t>does not ensure </a:t>
            </a:r>
            <a:r>
              <a:rPr lang="en-US" dirty="0"/>
              <a:t>that income distribution is equitable. </a:t>
            </a:r>
            <a:r>
              <a:rPr lang="en-US" dirty="0" smtClean="0"/>
              <a:t>[= market failure]</a:t>
            </a:r>
          </a:p>
          <a:p>
            <a:endParaRPr lang="en-US" sz="1200" dirty="0"/>
          </a:p>
          <a:p>
            <a:r>
              <a:rPr lang="en-US" dirty="0" smtClean="0"/>
              <a:t>In </a:t>
            </a:r>
            <a:r>
              <a:rPr lang="en-US" dirty="0"/>
              <a:t>the free market some people earn more than </a:t>
            </a:r>
            <a:r>
              <a:rPr lang="en-US" dirty="0" smtClean="0"/>
              <a:t>eno</a:t>
            </a:r>
            <a:r>
              <a:rPr lang="en-US" dirty="0"/>
              <a:t>ugh income to live on, while others do not earn enough. </a:t>
            </a:r>
            <a:endParaRPr lang="en-NZ" dirty="0"/>
          </a:p>
          <a:p>
            <a:endParaRPr lang="en-US" sz="1200" dirty="0" smtClean="0"/>
          </a:p>
          <a:p>
            <a:r>
              <a:rPr lang="en-GB" dirty="0"/>
              <a:t>Equity of income means that people’s incomes are </a:t>
            </a:r>
            <a:r>
              <a:rPr lang="en-GB" u="sng" dirty="0"/>
              <a:t>fair</a:t>
            </a:r>
            <a:r>
              <a:rPr lang="en-GB" dirty="0"/>
              <a:t>. </a:t>
            </a:r>
            <a:r>
              <a:rPr lang="en-GB" dirty="0" smtClean="0"/>
              <a:t>                     [equitable = fair,  inequitable = unfair]</a:t>
            </a:r>
          </a:p>
          <a:p>
            <a:endParaRPr lang="en-GB" sz="1200" dirty="0" smtClean="0"/>
          </a:p>
          <a:p>
            <a:r>
              <a:rPr lang="en-GB" dirty="0" smtClean="0"/>
              <a:t>Equality </a:t>
            </a:r>
            <a:r>
              <a:rPr lang="en-GB" dirty="0"/>
              <a:t>of income means that people’s incomes are the </a:t>
            </a:r>
            <a:r>
              <a:rPr lang="en-GB" u="sng" dirty="0"/>
              <a:t>same</a:t>
            </a:r>
            <a:r>
              <a:rPr lang="en-GB" dirty="0" smtClean="0"/>
              <a:t>.</a:t>
            </a:r>
            <a:endParaRPr lang="en-NZ" dirty="0"/>
          </a:p>
        </p:txBody>
      </p:sp>
    </p:spTree>
    <p:extLst>
      <p:ext uri="{BB962C8B-B14F-4D97-AF65-F5344CB8AC3E}">
        <p14:creationId xmlns:p14="http://schemas.microsoft.com/office/powerpoint/2010/main" val="3205097183"/>
      </p:ext>
    </p:extLst>
  </p:cSld>
  <p:clrMapOvr>
    <a:masterClrMapping/>
  </p:clrMapOvr>
  <p:transition spd="slow">
    <p:plus/>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Can Incomes be Equal?</a:t>
            </a:r>
            <a:endParaRPr lang="en-NZ" b="1" dirty="0"/>
          </a:p>
        </p:txBody>
      </p:sp>
      <p:sp>
        <p:nvSpPr>
          <p:cNvPr id="3" name="Content Placeholder 2"/>
          <p:cNvSpPr>
            <a:spLocks noGrp="1"/>
          </p:cNvSpPr>
          <p:nvPr>
            <p:ph idx="1"/>
          </p:nvPr>
        </p:nvSpPr>
        <p:spPr/>
        <p:txBody>
          <a:bodyPr/>
          <a:lstStyle/>
          <a:p>
            <a:r>
              <a:rPr lang="en-GB" dirty="0"/>
              <a:t>Equality of income is not </a:t>
            </a:r>
            <a:r>
              <a:rPr lang="en-GB" dirty="0" smtClean="0"/>
              <a:t>a goal of society as it </a:t>
            </a:r>
            <a:r>
              <a:rPr lang="en-GB" dirty="0"/>
              <a:t>is recognised that if someone works harder/longer/has more </a:t>
            </a:r>
            <a:r>
              <a:rPr lang="en-GB" dirty="0" smtClean="0"/>
              <a:t>skills, responsibilities etc. then </a:t>
            </a:r>
            <a:r>
              <a:rPr lang="en-GB" dirty="0"/>
              <a:t>this should be rewarded with more income. </a:t>
            </a:r>
            <a:endParaRPr lang="en-GB" dirty="0" smtClean="0"/>
          </a:p>
          <a:p>
            <a:endParaRPr lang="en-GB" dirty="0"/>
          </a:p>
          <a:p>
            <a:r>
              <a:rPr lang="en-GB" dirty="0" smtClean="0"/>
              <a:t>However</a:t>
            </a:r>
            <a:r>
              <a:rPr lang="en-GB" dirty="0"/>
              <a:t>, the Government will attempt to make income distribution fairer [in their opinion] by ensuring the lower paid have enough income to live reasonably.</a:t>
            </a:r>
            <a:endParaRPr lang="en-NZ" dirty="0"/>
          </a:p>
          <a:p>
            <a:endParaRPr lang="en-NZ" dirty="0"/>
          </a:p>
        </p:txBody>
      </p:sp>
    </p:spTree>
    <p:extLst>
      <p:ext uri="{BB962C8B-B14F-4D97-AF65-F5344CB8AC3E}">
        <p14:creationId xmlns:p14="http://schemas.microsoft.com/office/powerpoint/2010/main" val="3846953487"/>
      </p:ext>
    </p:extLst>
  </p:cSld>
  <p:clrMapOvr>
    <a:masterClrMapping/>
  </p:clrMapOvr>
  <p:transition spd="slow">
    <p:plus/>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The Lorenz Curve</a:t>
            </a:r>
            <a:endParaRPr lang="en-NZ" b="1" dirty="0"/>
          </a:p>
        </p:txBody>
      </p:sp>
      <p:sp>
        <p:nvSpPr>
          <p:cNvPr id="3" name="Content Placeholder 2"/>
          <p:cNvSpPr>
            <a:spLocks noGrp="1"/>
          </p:cNvSpPr>
          <p:nvPr>
            <p:ph idx="1"/>
          </p:nvPr>
        </p:nvSpPr>
        <p:spPr>
          <a:xfrm>
            <a:off x="467544" y="1304764"/>
            <a:ext cx="8229600" cy="5148572"/>
          </a:xfrm>
        </p:spPr>
        <p:txBody>
          <a:bodyPr/>
          <a:lstStyle/>
          <a:p>
            <a:r>
              <a:rPr lang="en-GB" u="sng" dirty="0"/>
              <a:t>Lorenz Curves </a:t>
            </a:r>
            <a:r>
              <a:rPr lang="en-GB" dirty="0"/>
              <a:t>are used to show </a:t>
            </a:r>
            <a:r>
              <a:rPr lang="en-GB" b="1" dirty="0"/>
              <a:t>inequality of income or </a:t>
            </a:r>
            <a:r>
              <a:rPr lang="en-GB" b="1" dirty="0" smtClean="0"/>
              <a:t>wealth</a:t>
            </a:r>
            <a:r>
              <a:rPr lang="en-GB" dirty="0" smtClean="0"/>
              <a:t>. The red line is the Lorenz Curve and it shows that income distribution is not equal.   </a:t>
            </a:r>
            <a:endParaRPr lang="en-NZ" dirty="0"/>
          </a:p>
          <a:p>
            <a:pPr marL="0" indent="0">
              <a:buNone/>
            </a:pPr>
            <a:endParaRPr lang="en-NZ" dirty="0" smtClean="0"/>
          </a:p>
          <a:p>
            <a:pPr marL="0" indent="0">
              <a:buNone/>
            </a:pPr>
            <a:r>
              <a:rPr lang="en-NZ" dirty="0" smtClean="0"/>
              <a:t> </a:t>
            </a:r>
            <a:endParaRPr lang="en-NZ" dirty="0"/>
          </a:p>
        </p:txBody>
      </p:sp>
      <p:pic>
        <p:nvPicPr>
          <p:cNvPr id="4" name="Picture 3"/>
          <p:cNvPicPr/>
          <p:nvPr/>
        </p:nvPicPr>
        <p:blipFill>
          <a:blip r:embed="rId2" cstate="print"/>
          <a:srcRect/>
          <a:stretch>
            <a:fillRect/>
          </a:stretch>
        </p:blipFill>
        <p:spPr bwMode="auto">
          <a:xfrm>
            <a:off x="1728492" y="2492896"/>
            <a:ext cx="5544616" cy="4032448"/>
          </a:xfrm>
          <a:prstGeom prst="rect">
            <a:avLst/>
          </a:prstGeom>
          <a:noFill/>
          <a:ln w="9525">
            <a:noFill/>
            <a:miter lim="800000"/>
            <a:headEnd/>
            <a:tailEnd/>
          </a:ln>
        </p:spPr>
      </p:pic>
      <p:sp>
        <p:nvSpPr>
          <p:cNvPr id="5" name="TextBox 4"/>
          <p:cNvSpPr txBox="1"/>
          <p:nvPr/>
        </p:nvSpPr>
        <p:spPr>
          <a:xfrm>
            <a:off x="1907704" y="3286145"/>
            <a:ext cx="1080120" cy="430887"/>
          </a:xfrm>
          <a:prstGeom prst="rect">
            <a:avLst/>
          </a:prstGeom>
          <a:solidFill>
            <a:schemeClr val="bg1"/>
          </a:solidFill>
        </p:spPr>
        <p:txBody>
          <a:bodyPr wrap="square" tIns="0" bIns="0" rtlCol="0">
            <a:spAutoFit/>
          </a:bodyPr>
          <a:lstStyle/>
          <a:p>
            <a:r>
              <a:rPr lang="en-NZ" sz="1400" b="1" dirty="0">
                <a:solidFill>
                  <a:schemeClr val="bg1">
                    <a:lumMod val="50000"/>
                  </a:schemeClr>
                </a:solidFill>
              </a:rPr>
              <a:t>o</a:t>
            </a:r>
            <a:r>
              <a:rPr lang="en-NZ" sz="1400" b="1" dirty="0" smtClean="0">
                <a:solidFill>
                  <a:schemeClr val="bg1">
                    <a:lumMod val="50000"/>
                  </a:schemeClr>
                </a:solidFill>
              </a:rPr>
              <a:t>f income</a:t>
            </a:r>
          </a:p>
          <a:p>
            <a:endParaRPr lang="en-NZ" sz="1400" b="1" dirty="0">
              <a:solidFill>
                <a:schemeClr val="bg1">
                  <a:lumMod val="50000"/>
                </a:schemeClr>
              </a:solidFill>
            </a:endParaRPr>
          </a:p>
        </p:txBody>
      </p:sp>
      <p:sp>
        <p:nvSpPr>
          <p:cNvPr id="13" name="Freeform 12"/>
          <p:cNvSpPr/>
          <p:nvPr/>
        </p:nvSpPr>
        <p:spPr>
          <a:xfrm>
            <a:off x="3285460" y="2730035"/>
            <a:ext cx="3391787" cy="3147237"/>
          </a:xfrm>
          <a:custGeom>
            <a:avLst/>
            <a:gdLst>
              <a:gd name="connsiteX0" fmla="*/ 0 w 3391787"/>
              <a:gd name="connsiteY0" fmla="*/ 3147237 h 3147237"/>
              <a:gd name="connsiteX1" fmla="*/ 2402959 w 3391787"/>
              <a:gd name="connsiteY1" fmla="*/ 2222205 h 3147237"/>
              <a:gd name="connsiteX2" fmla="*/ 3391787 w 3391787"/>
              <a:gd name="connsiteY2" fmla="*/ 0 h 3147237"/>
              <a:gd name="connsiteX3" fmla="*/ 3391787 w 3391787"/>
              <a:gd name="connsiteY3" fmla="*/ 0 h 3147237"/>
              <a:gd name="connsiteX0" fmla="*/ 0 w 3391787"/>
              <a:gd name="connsiteY0" fmla="*/ 3147237 h 3147237"/>
              <a:gd name="connsiteX1" fmla="*/ 2700671 w 3391787"/>
              <a:gd name="connsiteY1" fmla="*/ 2498651 h 3147237"/>
              <a:gd name="connsiteX2" fmla="*/ 3391787 w 3391787"/>
              <a:gd name="connsiteY2" fmla="*/ 0 h 3147237"/>
              <a:gd name="connsiteX3" fmla="*/ 3391787 w 3391787"/>
              <a:gd name="connsiteY3" fmla="*/ 0 h 3147237"/>
              <a:gd name="connsiteX0" fmla="*/ 0 w 3391787"/>
              <a:gd name="connsiteY0" fmla="*/ 3147237 h 3147237"/>
              <a:gd name="connsiteX1" fmla="*/ 2328531 w 3391787"/>
              <a:gd name="connsiteY1" fmla="*/ 2094614 h 3147237"/>
              <a:gd name="connsiteX2" fmla="*/ 3391787 w 3391787"/>
              <a:gd name="connsiteY2" fmla="*/ 0 h 3147237"/>
              <a:gd name="connsiteX3" fmla="*/ 3391787 w 3391787"/>
              <a:gd name="connsiteY3" fmla="*/ 0 h 3147237"/>
            </a:gdLst>
            <a:ahLst/>
            <a:cxnLst>
              <a:cxn ang="0">
                <a:pos x="connsiteX0" y="connsiteY0"/>
              </a:cxn>
              <a:cxn ang="0">
                <a:pos x="connsiteX1" y="connsiteY1"/>
              </a:cxn>
              <a:cxn ang="0">
                <a:pos x="connsiteX2" y="connsiteY2"/>
              </a:cxn>
              <a:cxn ang="0">
                <a:pos x="connsiteX3" y="connsiteY3"/>
              </a:cxn>
            </a:cxnLst>
            <a:rect l="l" t="t" r="r" b="b"/>
            <a:pathLst>
              <a:path w="3391787" h="3147237">
                <a:moveTo>
                  <a:pt x="0" y="3147237"/>
                </a:moveTo>
                <a:cubicBezTo>
                  <a:pt x="918830" y="2946990"/>
                  <a:pt x="1763233" y="2619153"/>
                  <a:pt x="2328531" y="2094614"/>
                </a:cubicBezTo>
                <a:cubicBezTo>
                  <a:pt x="2893829" y="1570075"/>
                  <a:pt x="3214578" y="349102"/>
                  <a:pt x="3391787" y="0"/>
                </a:cubicBezTo>
                <a:lnTo>
                  <a:pt x="3391787"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15" name="Straight Connector 14"/>
          <p:cNvCxnSpPr/>
          <p:nvPr/>
        </p:nvCxnSpPr>
        <p:spPr>
          <a:xfrm>
            <a:off x="4991986" y="5301208"/>
            <a:ext cx="0" cy="576064"/>
          </a:xfrm>
          <a:prstGeom prst="line">
            <a:avLst/>
          </a:prstGeom>
          <a:ln w="28575">
            <a:solidFill>
              <a:schemeClr val="bg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285460" y="5240062"/>
            <a:ext cx="1695893" cy="0"/>
          </a:xfrm>
          <a:prstGeom prst="line">
            <a:avLst/>
          </a:prstGeom>
          <a:ln w="28575">
            <a:solidFill>
              <a:schemeClr val="bg2">
                <a:lumMod val="60000"/>
                <a:lumOff val="40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184262"/>
      </p:ext>
    </p:extLst>
  </p:cSld>
  <p:clrMapOvr>
    <a:masterClrMapping/>
  </p:clrMapOvr>
  <p:transition spd="slow">
    <p:plus/>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Lorenz Curves </a:t>
            </a:r>
            <a:r>
              <a:rPr lang="en-NZ" dirty="0" smtClean="0"/>
              <a:t>[continued]</a:t>
            </a:r>
            <a:endParaRPr lang="en-NZ" dirty="0"/>
          </a:p>
        </p:txBody>
      </p:sp>
      <p:sp>
        <p:nvSpPr>
          <p:cNvPr id="3" name="Content Placeholder 2"/>
          <p:cNvSpPr>
            <a:spLocks noGrp="1"/>
          </p:cNvSpPr>
          <p:nvPr>
            <p:ph idx="1"/>
          </p:nvPr>
        </p:nvSpPr>
        <p:spPr/>
        <p:txBody>
          <a:bodyPr/>
          <a:lstStyle/>
          <a:p>
            <a:r>
              <a:rPr lang="en-GB" dirty="0"/>
              <a:t>Lorenz curves show how far away distribution of income in a society is from complete equality. </a:t>
            </a:r>
            <a:endParaRPr lang="en-GB" dirty="0" smtClean="0"/>
          </a:p>
          <a:p>
            <a:r>
              <a:rPr lang="en-GB" dirty="0" smtClean="0"/>
              <a:t>The </a:t>
            </a:r>
            <a:r>
              <a:rPr lang="en-GB" dirty="0"/>
              <a:t>line of complete equality (45</a:t>
            </a:r>
            <a:r>
              <a:rPr lang="en-GB" dirty="0">
                <a:sym typeface="Symbol"/>
              </a:rPr>
              <a:t></a:t>
            </a:r>
            <a:r>
              <a:rPr lang="en-GB" dirty="0"/>
              <a:t> line) shows all households earning the same income. </a:t>
            </a:r>
            <a:endParaRPr lang="en-GB" dirty="0" smtClean="0"/>
          </a:p>
          <a:p>
            <a:r>
              <a:rPr lang="en-GB" dirty="0" smtClean="0"/>
              <a:t>The </a:t>
            </a:r>
            <a:r>
              <a:rPr lang="en-GB" dirty="0"/>
              <a:t>closer the Lorenz curve to the 45</a:t>
            </a:r>
            <a:r>
              <a:rPr lang="en-GB" dirty="0">
                <a:sym typeface="Symbol"/>
              </a:rPr>
              <a:t></a:t>
            </a:r>
            <a:r>
              <a:rPr lang="en-GB" dirty="0"/>
              <a:t> line, then the more equal incomes are.</a:t>
            </a:r>
            <a:endParaRPr lang="en-NZ" dirty="0"/>
          </a:p>
          <a:p>
            <a:r>
              <a:rPr lang="en-NZ" dirty="0"/>
              <a:t>The Lorenz Curve </a:t>
            </a:r>
            <a:r>
              <a:rPr lang="en-NZ" dirty="0" smtClean="0"/>
              <a:t>above [red </a:t>
            </a:r>
            <a:r>
              <a:rPr lang="en-NZ" dirty="0"/>
              <a:t>line] </a:t>
            </a:r>
            <a:r>
              <a:rPr lang="en-NZ" dirty="0" smtClean="0"/>
              <a:t>shows income inequality as 50% of income earners earn only 20% of the total income earned or that the top 10% of income earners earn 30% of the income </a:t>
            </a:r>
            <a:endParaRPr lang="en-NZ" dirty="0"/>
          </a:p>
        </p:txBody>
      </p:sp>
    </p:spTree>
    <p:extLst>
      <p:ext uri="{BB962C8B-B14F-4D97-AF65-F5344CB8AC3E}">
        <p14:creationId xmlns:p14="http://schemas.microsoft.com/office/powerpoint/2010/main" val="3137881985"/>
      </p:ext>
    </p:extLst>
  </p:cSld>
  <p:clrMapOvr>
    <a:masterClrMapping/>
  </p:clrMapOvr>
  <p:transition spd="slow">
    <p:plus/>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Government Intervention</a:t>
            </a:r>
            <a:endParaRPr lang="en-NZ" b="1" dirty="0"/>
          </a:p>
        </p:txBody>
      </p:sp>
      <p:sp>
        <p:nvSpPr>
          <p:cNvPr id="3" name="Content Placeholder 2"/>
          <p:cNvSpPr>
            <a:spLocks noGrp="1"/>
          </p:cNvSpPr>
          <p:nvPr>
            <p:ph idx="1"/>
          </p:nvPr>
        </p:nvSpPr>
        <p:spPr>
          <a:xfrm>
            <a:off x="467544" y="1484784"/>
            <a:ext cx="8229600" cy="4248472"/>
          </a:xfrm>
        </p:spPr>
        <p:txBody>
          <a:bodyPr/>
          <a:lstStyle/>
          <a:p>
            <a:pPr marL="0" indent="0">
              <a:buNone/>
            </a:pPr>
            <a:r>
              <a:rPr lang="en-NZ" dirty="0" smtClean="0"/>
              <a:t>There are a number of ways the Government intervenes to make incomes distribution fairer.</a:t>
            </a:r>
          </a:p>
          <a:p>
            <a:r>
              <a:rPr lang="en-GB" b="1" dirty="0"/>
              <a:t>Progressive </a:t>
            </a:r>
            <a:r>
              <a:rPr lang="en-GB" b="1" dirty="0" smtClean="0"/>
              <a:t>income tax </a:t>
            </a:r>
            <a:r>
              <a:rPr lang="en-GB" b="1" dirty="0"/>
              <a:t>- </a:t>
            </a:r>
            <a:r>
              <a:rPr lang="en-GB" dirty="0"/>
              <a:t>people on higher salaries/wages pay a greater proportion of their income in taxation than those on lower salaries/wages. </a:t>
            </a:r>
            <a:endParaRPr lang="en-GB" dirty="0" smtClean="0"/>
          </a:p>
          <a:p>
            <a:pPr marL="0" indent="0">
              <a:buNone/>
            </a:pPr>
            <a:endParaRPr lang="en-GB" dirty="0" smtClean="0"/>
          </a:p>
          <a:p>
            <a:r>
              <a:rPr lang="en-GB" b="1" dirty="0"/>
              <a:t>Transfer payments</a:t>
            </a:r>
            <a:r>
              <a:rPr lang="en-GB" dirty="0"/>
              <a:t> such as benefits are paid to the unemployed, the long-term sick etc</a:t>
            </a:r>
            <a:r>
              <a:rPr lang="en-GB" dirty="0" smtClean="0"/>
              <a:t>.</a:t>
            </a:r>
          </a:p>
          <a:p>
            <a:pPr marL="0" indent="0">
              <a:buNone/>
            </a:pPr>
            <a:endParaRPr lang="en-NZ" dirty="0"/>
          </a:p>
          <a:p>
            <a:r>
              <a:rPr lang="en-GB" b="1" dirty="0" smtClean="0"/>
              <a:t>Collective </a:t>
            </a:r>
            <a:r>
              <a:rPr lang="en-GB" b="1" dirty="0"/>
              <a:t>goods</a:t>
            </a:r>
            <a:r>
              <a:rPr lang="en-GB" dirty="0"/>
              <a:t> may be provided to those on lower income e.g. subsidised </a:t>
            </a:r>
            <a:r>
              <a:rPr lang="en-GB" dirty="0" smtClean="0"/>
              <a:t>housing</a:t>
            </a:r>
            <a:endParaRPr lang="en-NZ" dirty="0"/>
          </a:p>
          <a:p>
            <a:endParaRPr lang="en-NZ" dirty="0"/>
          </a:p>
          <a:p>
            <a:endParaRPr lang="en-NZ" dirty="0" smtClean="0"/>
          </a:p>
          <a:p>
            <a:endParaRPr lang="en-NZ" dirty="0"/>
          </a:p>
          <a:p>
            <a:pPr marL="0" indent="0">
              <a:buNone/>
            </a:pPr>
            <a:endParaRPr lang="en-NZ" dirty="0"/>
          </a:p>
        </p:txBody>
      </p:sp>
    </p:spTree>
    <p:extLst>
      <p:ext uri="{BB962C8B-B14F-4D97-AF65-F5344CB8AC3E}">
        <p14:creationId xmlns:p14="http://schemas.microsoft.com/office/powerpoint/2010/main" val="2784206797"/>
      </p:ext>
    </p:extLst>
  </p:cSld>
  <p:clrMapOvr>
    <a:masterClrMapping/>
  </p:clrMapOvr>
  <p:transition spd="slow">
    <p:plus/>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a:t>Government </a:t>
            </a:r>
            <a:r>
              <a:rPr lang="en-NZ" b="1" dirty="0" smtClean="0"/>
              <a:t>Intervention [</a:t>
            </a:r>
            <a:r>
              <a:rPr lang="en-NZ" b="1" dirty="0" err="1" smtClean="0"/>
              <a:t>cont</a:t>
            </a:r>
            <a:r>
              <a:rPr lang="en-NZ" b="1" dirty="0" smtClean="0"/>
              <a:t>]</a:t>
            </a:r>
            <a:endParaRPr lang="en-NZ" dirty="0"/>
          </a:p>
        </p:txBody>
      </p:sp>
      <p:sp>
        <p:nvSpPr>
          <p:cNvPr id="3" name="Content Placeholder 2"/>
          <p:cNvSpPr>
            <a:spLocks noGrp="1"/>
          </p:cNvSpPr>
          <p:nvPr>
            <p:ph idx="1"/>
          </p:nvPr>
        </p:nvSpPr>
        <p:spPr/>
        <p:txBody>
          <a:bodyPr/>
          <a:lstStyle/>
          <a:p>
            <a:r>
              <a:rPr lang="en-GB" b="1" dirty="0"/>
              <a:t>Targeted subsidies</a:t>
            </a:r>
            <a:r>
              <a:rPr lang="en-GB" dirty="0"/>
              <a:t> may be provided to those on lower incomes e.g. community service cards for health services</a:t>
            </a:r>
            <a:r>
              <a:rPr lang="en-GB" dirty="0" smtClean="0"/>
              <a:t>.</a:t>
            </a:r>
          </a:p>
          <a:p>
            <a:pPr marL="0" indent="0">
              <a:buNone/>
            </a:pPr>
            <a:endParaRPr lang="en-NZ" dirty="0"/>
          </a:p>
          <a:p>
            <a:r>
              <a:rPr lang="en-GB" b="1" dirty="0"/>
              <a:t>Legislation</a:t>
            </a:r>
            <a:r>
              <a:rPr lang="en-GB" dirty="0"/>
              <a:t> is enacted e.g. minimum </a:t>
            </a:r>
            <a:r>
              <a:rPr lang="en-GB" dirty="0" smtClean="0"/>
              <a:t>wage of $13.75 per hour for employees aged 16 and older. </a:t>
            </a:r>
          </a:p>
          <a:p>
            <a:pPr marL="0" indent="0">
              <a:buNone/>
            </a:pPr>
            <a:endParaRPr lang="en-NZ" dirty="0"/>
          </a:p>
          <a:p>
            <a:r>
              <a:rPr lang="en-GB" b="1" dirty="0" smtClean="0"/>
              <a:t>Equality </a:t>
            </a:r>
            <a:r>
              <a:rPr lang="en-GB" dirty="0"/>
              <a:t>of opportunity is promoted e.g. free education and health care to the young.</a:t>
            </a:r>
            <a:endParaRPr lang="en-NZ" dirty="0"/>
          </a:p>
          <a:p>
            <a:endParaRPr lang="en-NZ" dirty="0"/>
          </a:p>
        </p:txBody>
      </p:sp>
    </p:spTree>
    <p:extLst>
      <p:ext uri="{BB962C8B-B14F-4D97-AF65-F5344CB8AC3E}">
        <p14:creationId xmlns:p14="http://schemas.microsoft.com/office/powerpoint/2010/main" val="4216235849"/>
      </p:ext>
    </p:extLst>
  </p:cSld>
  <p:clrMapOvr>
    <a:masterClrMapping/>
  </p:clrMapOvr>
  <p:transition spd="slow">
    <p:plus/>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Effect of Government Intervention on the  Lorenz Curve</a:t>
            </a:r>
            <a:endParaRPr lang="en-NZ" b="1" dirty="0"/>
          </a:p>
        </p:txBody>
      </p:sp>
      <p:sp>
        <p:nvSpPr>
          <p:cNvPr id="3" name="Content Placeholder 2"/>
          <p:cNvSpPr>
            <a:spLocks noGrp="1"/>
          </p:cNvSpPr>
          <p:nvPr>
            <p:ph idx="1"/>
          </p:nvPr>
        </p:nvSpPr>
        <p:spPr>
          <a:xfrm>
            <a:off x="467544" y="1304764"/>
            <a:ext cx="8229600" cy="5148572"/>
          </a:xfrm>
        </p:spPr>
        <p:txBody>
          <a:bodyPr/>
          <a:lstStyle/>
          <a:p>
            <a:r>
              <a:rPr lang="en-NZ" dirty="0" smtClean="0"/>
              <a:t>Progressive taxes and paying benefits to low income earners will make income distribution more equal [the Lorenz curve moves inwards]</a:t>
            </a:r>
            <a:endParaRPr lang="en-NZ" dirty="0"/>
          </a:p>
          <a:p>
            <a:pPr marL="0" indent="0">
              <a:buNone/>
            </a:pPr>
            <a:endParaRPr lang="en-NZ" dirty="0" smtClean="0"/>
          </a:p>
          <a:p>
            <a:pPr marL="0" indent="0">
              <a:buNone/>
            </a:pPr>
            <a:r>
              <a:rPr lang="en-NZ" dirty="0" smtClean="0"/>
              <a:t> </a:t>
            </a:r>
            <a:endParaRPr lang="en-NZ" dirty="0"/>
          </a:p>
        </p:txBody>
      </p:sp>
      <p:pic>
        <p:nvPicPr>
          <p:cNvPr id="4" name="Picture 3"/>
          <p:cNvPicPr/>
          <p:nvPr/>
        </p:nvPicPr>
        <p:blipFill>
          <a:blip r:embed="rId2" cstate="print"/>
          <a:srcRect/>
          <a:stretch>
            <a:fillRect/>
          </a:stretch>
        </p:blipFill>
        <p:spPr bwMode="auto">
          <a:xfrm>
            <a:off x="1728492" y="2492896"/>
            <a:ext cx="5544616" cy="4032448"/>
          </a:xfrm>
          <a:prstGeom prst="rect">
            <a:avLst/>
          </a:prstGeom>
          <a:noFill/>
          <a:ln w="9525">
            <a:noFill/>
            <a:miter lim="800000"/>
            <a:headEnd/>
            <a:tailEnd/>
          </a:ln>
        </p:spPr>
      </p:pic>
      <p:sp>
        <p:nvSpPr>
          <p:cNvPr id="5" name="TextBox 4"/>
          <p:cNvSpPr txBox="1"/>
          <p:nvPr/>
        </p:nvSpPr>
        <p:spPr>
          <a:xfrm>
            <a:off x="1907704" y="3286145"/>
            <a:ext cx="1080120" cy="430887"/>
          </a:xfrm>
          <a:prstGeom prst="rect">
            <a:avLst/>
          </a:prstGeom>
          <a:solidFill>
            <a:schemeClr val="bg1"/>
          </a:solidFill>
        </p:spPr>
        <p:txBody>
          <a:bodyPr wrap="square" tIns="0" bIns="0" rtlCol="0">
            <a:spAutoFit/>
          </a:bodyPr>
          <a:lstStyle/>
          <a:p>
            <a:r>
              <a:rPr lang="en-NZ" sz="1400" b="1" dirty="0">
                <a:solidFill>
                  <a:schemeClr val="bg1">
                    <a:lumMod val="50000"/>
                  </a:schemeClr>
                </a:solidFill>
              </a:rPr>
              <a:t>o</a:t>
            </a:r>
            <a:r>
              <a:rPr lang="en-NZ" sz="1400" b="1" dirty="0" smtClean="0">
                <a:solidFill>
                  <a:schemeClr val="bg1">
                    <a:lumMod val="50000"/>
                  </a:schemeClr>
                </a:solidFill>
              </a:rPr>
              <a:t>f income</a:t>
            </a:r>
          </a:p>
          <a:p>
            <a:endParaRPr lang="en-NZ" sz="1400" b="1" dirty="0">
              <a:solidFill>
                <a:schemeClr val="bg1">
                  <a:lumMod val="50000"/>
                </a:schemeClr>
              </a:solidFill>
            </a:endParaRPr>
          </a:p>
        </p:txBody>
      </p:sp>
      <p:sp>
        <p:nvSpPr>
          <p:cNvPr id="13" name="Freeform 12"/>
          <p:cNvSpPr/>
          <p:nvPr/>
        </p:nvSpPr>
        <p:spPr>
          <a:xfrm>
            <a:off x="3285460" y="2730035"/>
            <a:ext cx="3391787" cy="3147237"/>
          </a:xfrm>
          <a:custGeom>
            <a:avLst/>
            <a:gdLst>
              <a:gd name="connsiteX0" fmla="*/ 0 w 3391787"/>
              <a:gd name="connsiteY0" fmla="*/ 3147237 h 3147237"/>
              <a:gd name="connsiteX1" fmla="*/ 2402959 w 3391787"/>
              <a:gd name="connsiteY1" fmla="*/ 2222205 h 3147237"/>
              <a:gd name="connsiteX2" fmla="*/ 3391787 w 3391787"/>
              <a:gd name="connsiteY2" fmla="*/ 0 h 3147237"/>
              <a:gd name="connsiteX3" fmla="*/ 3391787 w 3391787"/>
              <a:gd name="connsiteY3" fmla="*/ 0 h 3147237"/>
              <a:gd name="connsiteX0" fmla="*/ 0 w 3391787"/>
              <a:gd name="connsiteY0" fmla="*/ 3147237 h 3147237"/>
              <a:gd name="connsiteX1" fmla="*/ 2700671 w 3391787"/>
              <a:gd name="connsiteY1" fmla="*/ 2498651 h 3147237"/>
              <a:gd name="connsiteX2" fmla="*/ 3391787 w 3391787"/>
              <a:gd name="connsiteY2" fmla="*/ 0 h 3147237"/>
              <a:gd name="connsiteX3" fmla="*/ 3391787 w 3391787"/>
              <a:gd name="connsiteY3" fmla="*/ 0 h 3147237"/>
              <a:gd name="connsiteX0" fmla="*/ 0 w 3391787"/>
              <a:gd name="connsiteY0" fmla="*/ 3147237 h 3147237"/>
              <a:gd name="connsiteX1" fmla="*/ 2328531 w 3391787"/>
              <a:gd name="connsiteY1" fmla="*/ 2094614 h 3147237"/>
              <a:gd name="connsiteX2" fmla="*/ 3391787 w 3391787"/>
              <a:gd name="connsiteY2" fmla="*/ 0 h 3147237"/>
              <a:gd name="connsiteX3" fmla="*/ 3391787 w 3391787"/>
              <a:gd name="connsiteY3" fmla="*/ 0 h 3147237"/>
              <a:gd name="connsiteX0" fmla="*/ 0 w 3391787"/>
              <a:gd name="connsiteY0" fmla="*/ 3147237 h 3147237"/>
              <a:gd name="connsiteX1" fmla="*/ 2477387 w 3391787"/>
              <a:gd name="connsiteY1" fmla="*/ 2296632 h 3147237"/>
              <a:gd name="connsiteX2" fmla="*/ 3391787 w 3391787"/>
              <a:gd name="connsiteY2" fmla="*/ 0 h 3147237"/>
              <a:gd name="connsiteX3" fmla="*/ 3391787 w 3391787"/>
              <a:gd name="connsiteY3" fmla="*/ 0 h 3147237"/>
            </a:gdLst>
            <a:ahLst/>
            <a:cxnLst>
              <a:cxn ang="0">
                <a:pos x="connsiteX0" y="connsiteY0"/>
              </a:cxn>
              <a:cxn ang="0">
                <a:pos x="connsiteX1" y="connsiteY1"/>
              </a:cxn>
              <a:cxn ang="0">
                <a:pos x="connsiteX2" y="connsiteY2"/>
              </a:cxn>
              <a:cxn ang="0">
                <a:pos x="connsiteX3" y="connsiteY3"/>
              </a:cxn>
            </a:cxnLst>
            <a:rect l="l" t="t" r="r" b="b"/>
            <a:pathLst>
              <a:path w="3391787" h="3147237">
                <a:moveTo>
                  <a:pt x="0" y="3147237"/>
                </a:moveTo>
                <a:cubicBezTo>
                  <a:pt x="918830" y="2946990"/>
                  <a:pt x="1912089" y="2821171"/>
                  <a:pt x="2477387" y="2296632"/>
                </a:cubicBezTo>
                <a:cubicBezTo>
                  <a:pt x="3042685" y="1772093"/>
                  <a:pt x="3239387" y="382772"/>
                  <a:pt x="3391787" y="0"/>
                </a:cubicBezTo>
                <a:lnTo>
                  <a:pt x="3391787" y="0"/>
                </a:ln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Freeform 8"/>
          <p:cNvSpPr/>
          <p:nvPr/>
        </p:nvSpPr>
        <p:spPr>
          <a:xfrm>
            <a:off x="3285459" y="2730034"/>
            <a:ext cx="3391787" cy="3147237"/>
          </a:xfrm>
          <a:custGeom>
            <a:avLst/>
            <a:gdLst>
              <a:gd name="connsiteX0" fmla="*/ 0 w 3391787"/>
              <a:gd name="connsiteY0" fmla="*/ 3147237 h 3147237"/>
              <a:gd name="connsiteX1" fmla="*/ 2402959 w 3391787"/>
              <a:gd name="connsiteY1" fmla="*/ 2222205 h 3147237"/>
              <a:gd name="connsiteX2" fmla="*/ 3391787 w 3391787"/>
              <a:gd name="connsiteY2" fmla="*/ 0 h 3147237"/>
              <a:gd name="connsiteX3" fmla="*/ 3391787 w 3391787"/>
              <a:gd name="connsiteY3" fmla="*/ 0 h 3147237"/>
              <a:gd name="connsiteX0" fmla="*/ 0 w 3391787"/>
              <a:gd name="connsiteY0" fmla="*/ 3147237 h 3147237"/>
              <a:gd name="connsiteX1" fmla="*/ 2700671 w 3391787"/>
              <a:gd name="connsiteY1" fmla="*/ 2498651 h 3147237"/>
              <a:gd name="connsiteX2" fmla="*/ 3391787 w 3391787"/>
              <a:gd name="connsiteY2" fmla="*/ 0 h 3147237"/>
              <a:gd name="connsiteX3" fmla="*/ 3391787 w 3391787"/>
              <a:gd name="connsiteY3" fmla="*/ 0 h 3147237"/>
              <a:gd name="connsiteX0" fmla="*/ 0 w 3391787"/>
              <a:gd name="connsiteY0" fmla="*/ 3147237 h 3147237"/>
              <a:gd name="connsiteX1" fmla="*/ 2328531 w 3391787"/>
              <a:gd name="connsiteY1" fmla="*/ 2094614 h 3147237"/>
              <a:gd name="connsiteX2" fmla="*/ 3391787 w 3391787"/>
              <a:gd name="connsiteY2" fmla="*/ 0 h 3147237"/>
              <a:gd name="connsiteX3" fmla="*/ 3391787 w 3391787"/>
              <a:gd name="connsiteY3" fmla="*/ 0 h 3147237"/>
              <a:gd name="connsiteX0" fmla="*/ 0 w 3391787"/>
              <a:gd name="connsiteY0" fmla="*/ 3147237 h 3147237"/>
              <a:gd name="connsiteX1" fmla="*/ 2264736 w 3391787"/>
              <a:gd name="connsiteY1" fmla="*/ 1903228 h 3147237"/>
              <a:gd name="connsiteX2" fmla="*/ 3391787 w 3391787"/>
              <a:gd name="connsiteY2" fmla="*/ 0 h 3147237"/>
              <a:gd name="connsiteX3" fmla="*/ 3391787 w 3391787"/>
              <a:gd name="connsiteY3" fmla="*/ 0 h 3147237"/>
              <a:gd name="connsiteX0" fmla="*/ 0 w 3391787"/>
              <a:gd name="connsiteY0" fmla="*/ 3147237 h 3147237"/>
              <a:gd name="connsiteX1" fmla="*/ 2190308 w 3391787"/>
              <a:gd name="connsiteY1" fmla="*/ 1775637 h 3147237"/>
              <a:gd name="connsiteX2" fmla="*/ 3391787 w 3391787"/>
              <a:gd name="connsiteY2" fmla="*/ 0 h 3147237"/>
              <a:gd name="connsiteX3" fmla="*/ 3391787 w 3391787"/>
              <a:gd name="connsiteY3" fmla="*/ 0 h 3147237"/>
            </a:gdLst>
            <a:ahLst/>
            <a:cxnLst>
              <a:cxn ang="0">
                <a:pos x="connsiteX0" y="connsiteY0"/>
              </a:cxn>
              <a:cxn ang="0">
                <a:pos x="connsiteX1" y="connsiteY1"/>
              </a:cxn>
              <a:cxn ang="0">
                <a:pos x="connsiteX2" y="connsiteY2"/>
              </a:cxn>
              <a:cxn ang="0">
                <a:pos x="connsiteX3" y="connsiteY3"/>
              </a:cxn>
            </a:cxnLst>
            <a:rect l="l" t="t" r="r" b="b"/>
            <a:pathLst>
              <a:path w="3391787" h="3147237">
                <a:moveTo>
                  <a:pt x="0" y="3147237"/>
                </a:moveTo>
                <a:cubicBezTo>
                  <a:pt x="918830" y="2946990"/>
                  <a:pt x="1625010" y="2300176"/>
                  <a:pt x="2190308" y="1775637"/>
                </a:cubicBezTo>
                <a:cubicBezTo>
                  <a:pt x="2755606" y="1251098"/>
                  <a:pt x="3191541" y="295940"/>
                  <a:pt x="3391787" y="0"/>
                </a:cubicBezTo>
                <a:lnTo>
                  <a:pt x="3391787" y="0"/>
                </a:lnTo>
              </a:path>
            </a:pathLst>
          </a:custGeom>
          <a:noFill/>
          <a:ln w="3810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cxnSp>
        <p:nvCxnSpPr>
          <p:cNvPr id="7" name="Straight Arrow Connector 6"/>
          <p:cNvCxnSpPr/>
          <p:nvPr/>
        </p:nvCxnSpPr>
        <p:spPr>
          <a:xfrm flipH="1" flipV="1">
            <a:off x="5508104" y="4581128"/>
            <a:ext cx="360040" cy="28803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5087929"/>
      </p:ext>
    </p:extLst>
  </p:cSld>
  <p:clrMapOvr>
    <a:masterClrMapping/>
  </p:clrMapOvr>
  <p:transition spd="slow">
    <p:plus/>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Equity Issues</a:t>
            </a:r>
            <a:endParaRPr lang="en-NZ" dirty="0"/>
          </a:p>
        </p:txBody>
      </p:sp>
      <p:sp>
        <p:nvSpPr>
          <p:cNvPr id="3" name="Content Placeholder 2"/>
          <p:cNvSpPr>
            <a:spLocks noGrp="1"/>
          </p:cNvSpPr>
          <p:nvPr>
            <p:ph idx="1"/>
          </p:nvPr>
        </p:nvSpPr>
        <p:spPr>
          <a:xfrm>
            <a:off x="457200" y="1412776"/>
            <a:ext cx="8229600" cy="4752528"/>
          </a:xfrm>
        </p:spPr>
        <p:txBody>
          <a:bodyPr/>
          <a:lstStyle/>
          <a:p>
            <a:r>
              <a:rPr lang="en-NZ" dirty="0"/>
              <a:t>Government Interventions aimed to make income distribution </a:t>
            </a:r>
            <a:r>
              <a:rPr lang="en-NZ" dirty="0" smtClean="0"/>
              <a:t>more equal  [e.g. </a:t>
            </a:r>
            <a:r>
              <a:rPr lang="en-US" dirty="0" smtClean="0"/>
              <a:t>progressive </a:t>
            </a:r>
            <a:r>
              <a:rPr lang="en-US" dirty="0"/>
              <a:t>tax </a:t>
            </a:r>
            <a:r>
              <a:rPr lang="en-US" dirty="0" smtClean="0"/>
              <a:t>rates] can be </a:t>
            </a:r>
            <a:endParaRPr lang="en-US" dirty="0"/>
          </a:p>
          <a:p>
            <a:r>
              <a:rPr lang="en-NZ" dirty="0" smtClean="0"/>
              <a:t>[a] Fair or equitable – because people on lower incomes need extra income [after tax] to help them afford the basic necessities of life whereas higher income earners can afford to pay higher tax. Therefore it is fair lower income earners pay lower rates of tax on their income   OR </a:t>
            </a:r>
          </a:p>
          <a:p>
            <a:r>
              <a:rPr lang="en-NZ" dirty="0" smtClean="0"/>
              <a:t>[b] Unfair or inequitable – because high income earners may deserve their higher income through working longer hours, being better qualified, responsibility etc. so why should they pay a higher tax than someone else. </a:t>
            </a:r>
            <a:endParaRPr lang="en-US" dirty="0"/>
          </a:p>
          <a:p>
            <a:endParaRPr lang="en-NZ" dirty="0"/>
          </a:p>
        </p:txBody>
      </p:sp>
    </p:spTree>
    <p:extLst>
      <p:ext uri="{BB962C8B-B14F-4D97-AF65-F5344CB8AC3E}">
        <p14:creationId xmlns:p14="http://schemas.microsoft.com/office/powerpoint/2010/main" val="3799404281"/>
      </p:ext>
    </p:extLst>
  </p:cSld>
  <p:clrMapOvr>
    <a:masterClrMapping/>
  </p:clrMapOvr>
  <p:transition spd="slow">
    <p:plus/>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Equity - Efficiency Trade-off</a:t>
            </a:r>
            <a:endParaRPr lang="en-NZ" dirty="0"/>
          </a:p>
        </p:txBody>
      </p:sp>
      <p:sp>
        <p:nvSpPr>
          <p:cNvPr id="3" name="Content Placeholder 2"/>
          <p:cNvSpPr>
            <a:spLocks noGrp="1"/>
          </p:cNvSpPr>
          <p:nvPr>
            <p:ph idx="1"/>
          </p:nvPr>
        </p:nvSpPr>
        <p:spPr>
          <a:xfrm>
            <a:off x="467544" y="1412776"/>
            <a:ext cx="8229600" cy="4248472"/>
          </a:xfrm>
        </p:spPr>
        <p:txBody>
          <a:bodyPr/>
          <a:lstStyle/>
          <a:p>
            <a:r>
              <a:rPr lang="en-NZ" dirty="0"/>
              <a:t>Government </a:t>
            </a:r>
            <a:r>
              <a:rPr lang="en-NZ" dirty="0" smtClean="0"/>
              <a:t>interventions </a:t>
            </a:r>
            <a:r>
              <a:rPr lang="en-NZ" dirty="0"/>
              <a:t>aimed to make income distribution more equal </a:t>
            </a:r>
            <a:r>
              <a:rPr lang="en-US" dirty="0" smtClean="0"/>
              <a:t>lead to equity gains  but they also lead to efficiency losses </a:t>
            </a:r>
          </a:p>
          <a:p>
            <a:r>
              <a:rPr lang="en-US" dirty="0" smtClean="0"/>
              <a:t>e.g</a:t>
            </a:r>
            <a:r>
              <a:rPr lang="en-US" dirty="0"/>
              <a:t>. </a:t>
            </a:r>
            <a:r>
              <a:rPr lang="en-US" dirty="0" smtClean="0"/>
              <a:t> more progressive </a:t>
            </a:r>
            <a:r>
              <a:rPr lang="en-US" dirty="0"/>
              <a:t>tax rates </a:t>
            </a:r>
            <a:r>
              <a:rPr lang="en-US" dirty="0" smtClean="0"/>
              <a:t>will make income distribution more equal [equity gain] but also creates a disincentive </a:t>
            </a:r>
            <a:r>
              <a:rPr lang="en-US" dirty="0"/>
              <a:t>to work </a:t>
            </a:r>
            <a:r>
              <a:rPr lang="en-US" dirty="0" smtClean="0"/>
              <a:t>for people on higher                                                               incomes [efficiency loss]. </a:t>
            </a:r>
            <a:endParaRPr lang="en-NZ" dirty="0"/>
          </a:p>
          <a:p>
            <a:pPr marL="0" indent="0">
              <a:buNone/>
            </a:pPr>
            <a:endParaRPr lang="en-NZ" dirty="0"/>
          </a:p>
        </p:txBody>
      </p:sp>
      <p:graphicFrame>
        <p:nvGraphicFramePr>
          <p:cNvPr id="4" name="Table 3"/>
          <p:cNvGraphicFramePr>
            <a:graphicFrameLocks noGrp="1"/>
          </p:cNvGraphicFramePr>
          <p:nvPr>
            <p:extLst>
              <p:ext uri="{D42A27DB-BD31-4B8C-83A1-F6EECF244321}">
                <p14:modId xmlns:p14="http://schemas.microsoft.com/office/powerpoint/2010/main" val="786487896"/>
              </p:ext>
            </p:extLst>
          </p:nvPr>
        </p:nvGraphicFramePr>
        <p:xfrm>
          <a:off x="4644008" y="3645024"/>
          <a:ext cx="3479547" cy="2758440"/>
        </p:xfrm>
        <a:graphic>
          <a:graphicData uri="http://schemas.openxmlformats.org/drawingml/2006/table">
            <a:tbl>
              <a:tblPr>
                <a:tableStyleId>{5C22544A-7EE6-4342-B048-85BDC9FD1C3A}</a:tableStyleId>
              </a:tblPr>
              <a:tblGrid>
                <a:gridCol w="3479547"/>
              </a:tblGrid>
              <a:tr h="2684388">
                <a:tc>
                  <a:txBody>
                    <a:bodyPr/>
                    <a:lstStyle/>
                    <a:p>
                      <a:pPr>
                        <a:spcAft>
                          <a:spcPts val="0"/>
                        </a:spcAft>
                      </a:pPr>
                      <a:r>
                        <a:rPr lang="en-GB" sz="1100" dirty="0">
                          <a:effectLst/>
                        </a:rPr>
                        <a:t> </a:t>
                      </a:r>
                      <a:endParaRPr lang="en-GB" sz="1100" dirty="0" smtClean="0">
                        <a:effectLst/>
                      </a:endParaRPr>
                    </a:p>
                    <a:p>
                      <a:pPr>
                        <a:spcAft>
                          <a:spcPts val="0"/>
                        </a:spcAft>
                      </a:pPr>
                      <a:r>
                        <a:rPr lang="en-GB" sz="1100" dirty="0" smtClean="0">
                          <a:effectLst/>
                        </a:rPr>
                        <a:t> </a:t>
                      </a:r>
                      <a:r>
                        <a:rPr lang="en-GB" sz="1800" dirty="0" smtClean="0">
                          <a:effectLst/>
                        </a:rPr>
                        <a:t>Efficiency</a:t>
                      </a:r>
                      <a:endParaRPr lang="en-NZ" sz="18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NZ" sz="1000" dirty="0">
                        <a:effectLst/>
                      </a:endParaRPr>
                    </a:p>
                    <a:p>
                      <a:pPr>
                        <a:spcAft>
                          <a:spcPts val="0"/>
                        </a:spcAft>
                      </a:pPr>
                      <a:r>
                        <a:rPr lang="en-GB" sz="1100" dirty="0">
                          <a:effectLst/>
                        </a:rPr>
                        <a:t> </a:t>
                      </a:r>
                      <a:endParaRPr lang="en-GB" sz="1100" dirty="0" smtClean="0">
                        <a:effectLst/>
                      </a:endParaRPr>
                    </a:p>
                    <a:p>
                      <a:pPr>
                        <a:spcAft>
                          <a:spcPts val="0"/>
                        </a:spcAft>
                      </a:pPr>
                      <a:endParaRPr lang="en-GB" sz="1100" dirty="0" smtClean="0">
                        <a:effectLst/>
                      </a:endParaRPr>
                    </a:p>
                    <a:p>
                      <a:pPr>
                        <a:spcAft>
                          <a:spcPts val="0"/>
                        </a:spcAft>
                      </a:pPr>
                      <a:endParaRPr lang="en-GB" sz="1100" dirty="0" smtClean="0">
                        <a:effectLst/>
                      </a:endParaRPr>
                    </a:p>
                    <a:p>
                      <a:pPr>
                        <a:spcAft>
                          <a:spcPts val="0"/>
                        </a:spcAft>
                      </a:pPr>
                      <a:endParaRPr lang="en-GB" sz="1100" dirty="0" smtClean="0">
                        <a:effectLst/>
                      </a:endParaRPr>
                    </a:p>
                    <a:p>
                      <a:pPr>
                        <a:spcAft>
                          <a:spcPts val="0"/>
                        </a:spcAft>
                      </a:pPr>
                      <a:endParaRPr lang="en-NZ" sz="300" dirty="0">
                        <a:effectLst/>
                      </a:endParaRPr>
                    </a:p>
                    <a:p>
                      <a:pPr>
                        <a:spcAft>
                          <a:spcPts val="0"/>
                        </a:spcAft>
                      </a:pPr>
                      <a:r>
                        <a:rPr lang="en-NZ" sz="1000" dirty="0">
                          <a:effectLst/>
                        </a:rPr>
                        <a:t/>
                      </a:r>
                      <a:br>
                        <a:rPr lang="en-NZ" sz="1000" dirty="0">
                          <a:effectLst/>
                        </a:rPr>
                      </a:br>
                      <a:r>
                        <a:rPr lang="en-GB" sz="1100" dirty="0">
                          <a:effectLst/>
                        </a:rPr>
                        <a:t>                                          </a:t>
                      </a:r>
                      <a:r>
                        <a:rPr lang="en-GB" sz="1100" dirty="0" smtClean="0">
                          <a:effectLst/>
                        </a:rPr>
                        <a:t>                            </a:t>
                      </a:r>
                      <a:r>
                        <a:rPr lang="en-GB" sz="1800" dirty="0">
                          <a:effectLst/>
                        </a:rPr>
                        <a:t>Equity</a:t>
                      </a:r>
                      <a:endParaRPr lang="en-NZ" sz="1800" dirty="0">
                        <a:effectLst/>
                      </a:endParaRPr>
                    </a:p>
                    <a:p>
                      <a:pPr>
                        <a:spcAft>
                          <a:spcPts val="0"/>
                        </a:spcAft>
                      </a:pPr>
                      <a:r>
                        <a:rPr lang="en-GB" sz="1100" dirty="0">
                          <a:effectLst/>
                        </a:rPr>
                        <a:t> </a:t>
                      </a:r>
                      <a:endParaRPr lang="en-NZ" sz="1000" dirty="0">
                        <a:effectLst/>
                        <a:latin typeface="Times New Roman"/>
                        <a:ea typeface="Times New Roman"/>
                      </a:endParaRPr>
                    </a:p>
                  </a:txBody>
                  <a:tcPr marL="17780" marR="17780" marT="0" marB="0"/>
                </a:tc>
              </a:tr>
            </a:tbl>
          </a:graphicData>
        </a:graphic>
      </p:graphicFrame>
      <p:cxnSp>
        <p:nvCxnSpPr>
          <p:cNvPr id="5" name="Line 312"/>
          <p:cNvCxnSpPr>
            <a:cxnSpLocks noChangeShapeType="1"/>
          </p:cNvCxnSpPr>
          <p:nvPr/>
        </p:nvCxnSpPr>
        <p:spPr bwMode="auto">
          <a:xfrm flipV="1">
            <a:off x="5220072" y="4109264"/>
            <a:ext cx="0" cy="1808192"/>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 name="Line 313"/>
          <p:cNvCxnSpPr>
            <a:cxnSpLocks noChangeShapeType="1"/>
          </p:cNvCxnSpPr>
          <p:nvPr/>
        </p:nvCxnSpPr>
        <p:spPr bwMode="auto">
          <a:xfrm>
            <a:off x="5233757" y="5913348"/>
            <a:ext cx="2074547" cy="4108"/>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Line 315"/>
          <p:cNvCxnSpPr>
            <a:cxnSpLocks noChangeShapeType="1"/>
          </p:cNvCxnSpPr>
          <p:nvPr/>
        </p:nvCxnSpPr>
        <p:spPr bwMode="auto">
          <a:xfrm>
            <a:off x="5231725" y="4438943"/>
            <a:ext cx="636419"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9" name="Line 316"/>
          <p:cNvCxnSpPr>
            <a:cxnSpLocks noChangeShapeType="1"/>
          </p:cNvCxnSpPr>
          <p:nvPr/>
        </p:nvCxnSpPr>
        <p:spPr bwMode="auto">
          <a:xfrm>
            <a:off x="5868144" y="4437112"/>
            <a:ext cx="0" cy="1480344"/>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0" name="Line 317"/>
          <p:cNvCxnSpPr>
            <a:cxnSpLocks noChangeShapeType="1"/>
          </p:cNvCxnSpPr>
          <p:nvPr/>
        </p:nvCxnSpPr>
        <p:spPr bwMode="auto">
          <a:xfrm>
            <a:off x="5231725" y="5229200"/>
            <a:ext cx="1529179" cy="0"/>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1" name="Line 318"/>
          <p:cNvCxnSpPr>
            <a:cxnSpLocks noChangeShapeType="1"/>
          </p:cNvCxnSpPr>
          <p:nvPr/>
        </p:nvCxnSpPr>
        <p:spPr bwMode="auto">
          <a:xfrm>
            <a:off x="6760904" y="5229200"/>
            <a:ext cx="1" cy="688256"/>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cxnSp>
      <p:cxnSp>
        <p:nvCxnSpPr>
          <p:cNvPr id="12" name="Line 319"/>
          <p:cNvCxnSpPr>
            <a:cxnSpLocks noChangeShapeType="1"/>
          </p:cNvCxnSpPr>
          <p:nvPr/>
        </p:nvCxnSpPr>
        <p:spPr bwMode="auto">
          <a:xfrm>
            <a:off x="5968468" y="5805264"/>
            <a:ext cx="691764"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3" name="Line 320"/>
          <p:cNvCxnSpPr>
            <a:cxnSpLocks noChangeShapeType="1"/>
          </p:cNvCxnSpPr>
          <p:nvPr/>
        </p:nvCxnSpPr>
        <p:spPr bwMode="auto">
          <a:xfrm>
            <a:off x="5364088" y="4509120"/>
            <a:ext cx="0" cy="668164"/>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4" name="Arc 314"/>
          <p:cNvSpPr>
            <a:spLocks/>
          </p:cNvSpPr>
          <p:nvPr/>
        </p:nvSpPr>
        <p:spPr bwMode="auto">
          <a:xfrm>
            <a:off x="5231725" y="4293096"/>
            <a:ext cx="1713313" cy="1620252"/>
          </a:xfrm>
          <a:custGeom>
            <a:avLst/>
            <a:gdLst>
              <a:gd name="G0" fmla="+- 443 0 0"/>
              <a:gd name="G1" fmla="+- 21600 0 0"/>
              <a:gd name="G2" fmla="+- 21600 0 0"/>
              <a:gd name="T0" fmla="*/ 0 w 22043"/>
              <a:gd name="T1" fmla="*/ 5 h 21600"/>
              <a:gd name="T2" fmla="*/ 22043 w 22043"/>
              <a:gd name="T3" fmla="*/ 21600 h 21600"/>
              <a:gd name="T4" fmla="*/ 443 w 22043"/>
              <a:gd name="T5" fmla="*/ 21600 h 21600"/>
            </a:gdLst>
            <a:ahLst/>
            <a:cxnLst>
              <a:cxn ang="0">
                <a:pos x="T0" y="T1"/>
              </a:cxn>
              <a:cxn ang="0">
                <a:pos x="T2" y="T3"/>
              </a:cxn>
              <a:cxn ang="0">
                <a:pos x="T4" y="T5"/>
              </a:cxn>
            </a:cxnLst>
            <a:rect l="0" t="0" r="r" b="b"/>
            <a:pathLst>
              <a:path w="22043" h="21600" fill="none" extrusionOk="0">
                <a:moveTo>
                  <a:pt x="-1" y="4"/>
                </a:moveTo>
                <a:cubicBezTo>
                  <a:pt x="147" y="1"/>
                  <a:pt x="295" y="-1"/>
                  <a:pt x="443" y="0"/>
                </a:cubicBezTo>
                <a:cubicBezTo>
                  <a:pt x="12372" y="0"/>
                  <a:pt x="22043" y="9670"/>
                  <a:pt x="22043" y="21600"/>
                </a:cubicBezTo>
              </a:path>
              <a:path w="22043" h="21600" stroke="0" extrusionOk="0">
                <a:moveTo>
                  <a:pt x="-1" y="4"/>
                </a:moveTo>
                <a:cubicBezTo>
                  <a:pt x="147" y="1"/>
                  <a:pt x="295" y="-1"/>
                  <a:pt x="443" y="0"/>
                </a:cubicBezTo>
                <a:cubicBezTo>
                  <a:pt x="12372" y="0"/>
                  <a:pt x="22043" y="9670"/>
                  <a:pt x="22043" y="21600"/>
                </a:cubicBezTo>
                <a:lnTo>
                  <a:pt x="443"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NZ"/>
          </a:p>
        </p:txBody>
      </p:sp>
    </p:spTree>
    <p:extLst>
      <p:ext uri="{BB962C8B-B14F-4D97-AF65-F5344CB8AC3E}">
        <p14:creationId xmlns:p14="http://schemas.microsoft.com/office/powerpoint/2010/main" val="1267102506"/>
      </p:ext>
    </p:extLst>
  </p:cSld>
  <p:clrMapOvr>
    <a:masterClrMapping/>
  </p:clrMapOvr>
  <p:transition spd="slow">
    <p:plu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3600" b="1" dirty="0" smtClean="0"/>
              <a:t>Government Intervention</a:t>
            </a:r>
            <a:endParaRPr lang="en-NZ" sz="3600" b="1" dirty="0"/>
          </a:p>
        </p:txBody>
      </p:sp>
      <p:sp>
        <p:nvSpPr>
          <p:cNvPr id="3" name="Content Placeholder 2"/>
          <p:cNvSpPr>
            <a:spLocks noGrp="1"/>
          </p:cNvSpPr>
          <p:nvPr>
            <p:ph idx="1"/>
          </p:nvPr>
        </p:nvSpPr>
        <p:spPr/>
        <p:txBody>
          <a:bodyPr/>
          <a:lstStyle/>
          <a:p>
            <a:pPr marL="0" indent="0" algn="ctr">
              <a:buNone/>
            </a:pPr>
            <a:r>
              <a:rPr lang="en-GB" sz="3600" dirty="0"/>
              <a:t>Market failure is a justification for </a:t>
            </a:r>
            <a:r>
              <a:rPr lang="en-GB" sz="3600" dirty="0" smtClean="0"/>
              <a:t>Government </a:t>
            </a:r>
            <a:r>
              <a:rPr lang="en-GB" sz="3600" dirty="0"/>
              <a:t>intervention </a:t>
            </a:r>
            <a:r>
              <a:rPr lang="en-GB" sz="3600" dirty="0" smtClean="0"/>
              <a:t>into </a:t>
            </a:r>
            <a:r>
              <a:rPr lang="en-GB" sz="3600" dirty="0"/>
              <a:t>the market system to </a:t>
            </a:r>
            <a:r>
              <a:rPr lang="en-GB" sz="3600" dirty="0" smtClean="0"/>
              <a:t>‘right </a:t>
            </a:r>
            <a:r>
              <a:rPr lang="en-GB" sz="3600" dirty="0"/>
              <a:t>the </a:t>
            </a:r>
            <a:r>
              <a:rPr lang="en-GB" sz="3600" dirty="0" smtClean="0"/>
              <a:t>wrongs’</a:t>
            </a:r>
            <a:endParaRPr lang="en-NZ" sz="3600" dirty="0"/>
          </a:p>
          <a:p>
            <a:endParaRPr lang="en-NZ" dirty="0"/>
          </a:p>
        </p:txBody>
      </p:sp>
    </p:spTree>
    <p:extLst>
      <p:ext uri="{BB962C8B-B14F-4D97-AF65-F5344CB8AC3E}">
        <p14:creationId xmlns:p14="http://schemas.microsoft.com/office/powerpoint/2010/main" val="2669306857"/>
      </p:ext>
    </p:extLst>
  </p:cSld>
  <p:clrMapOvr>
    <a:masterClrMapping/>
  </p:clrMapOvr>
  <p:transition spd="slow">
    <p:plus/>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Imperfect Information</a:t>
            </a:r>
            <a:endParaRPr lang="en-NZ" sz="4000" b="1" dirty="0"/>
          </a:p>
        </p:txBody>
      </p:sp>
      <p:sp>
        <p:nvSpPr>
          <p:cNvPr id="3" name="Content Placeholder 2"/>
          <p:cNvSpPr>
            <a:spLocks noGrp="1"/>
          </p:cNvSpPr>
          <p:nvPr>
            <p:ph idx="1"/>
          </p:nvPr>
        </p:nvSpPr>
        <p:spPr/>
        <p:txBody>
          <a:bodyPr/>
          <a:lstStyle/>
          <a:p>
            <a:r>
              <a:rPr lang="en-NZ" sz="3200" b="1" dirty="0"/>
              <a:t>Perfect information </a:t>
            </a:r>
            <a:r>
              <a:rPr lang="en-NZ" sz="3200" dirty="0"/>
              <a:t>means that anything that may impact a buyer or seller's decision making process is known and understood. </a:t>
            </a:r>
            <a:endParaRPr lang="en-NZ" sz="3200" dirty="0" smtClean="0"/>
          </a:p>
          <a:p>
            <a:pPr marL="0" indent="0">
              <a:buNone/>
            </a:pPr>
            <a:endParaRPr lang="en-NZ" sz="3200" dirty="0"/>
          </a:p>
          <a:p>
            <a:r>
              <a:rPr lang="en-NZ" sz="3200" b="1" dirty="0"/>
              <a:t>Imperfect Information </a:t>
            </a:r>
            <a:r>
              <a:rPr lang="en-NZ" sz="3200" dirty="0"/>
              <a:t>occurs when people have inaccurate, incomplete, uncertain or misunderstood data.  </a:t>
            </a:r>
          </a:p>
          <a:p>
            <a:endParaRPr lang="en-NZ" dirty="0"/>
          </a:p>
          <a:p>
            <a:endParaRPr lang="en-NZ" dirty="0"/>
          </a:p>
        </p:txBody>
      </p:sp>
    </p:spTree>
    <p:extLst>
      <p:ext uri="{BB962C8B-B14F-4D97-AF65-F5344CB8AC3E}">
        <p14:creationId xmlns:p14="http://schemas.microsoft.com/office/powerpoint/2010/main" val="1935555771"/>
      </p:ext>
    </p:extLst>
  </p:cSld>
  <p:clrMapOvr>
    <a:masterClrMapping/>
  </p:clrMapOvr>
  <p:transition spd="slow">
    <p:plus/>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Imperfect Information and Market Failure</a:t>
            </a:r>
            <a:endParaRPr lang="en-NZ" b="1" dirty="0"/>
          </a:p>
        </p:txBody>
      </p:sp>
      <p:sp>
        <p:nvSpPr>
          <p:cNvPr id="3" name="Content Placeholder 2"/>
          <p:cNvSpPr>
            <a:spLocks noGrp="1"/>
          </p:cNvSpPr>
          <p:nvPr>
            <p:ph idx="1"/>
          </p:nvPr>
        </p:nvSpPr>
        <p:spPr>
          <a:xfrm>
            <a:off x="467544" y="1556792"/>
            <a:ext cx="8229600" cy="4320480"/>
          </a:xfrm>
        </p:spPr>
        <p:txBody>
          <a:bodyPr/>
          <a:lstStyle/>
          <a:p>
            <a:r>
              <a:rPr lang="en-NZ" sz="2800" dirty="0" smtClean="0"/>
              <a:t>Market failure exists </a:t>
            </a:r>
            <a:r>
              <a:rPr lang="en-NZ" sz="2800" dirty="0"/>
              <a:t>when some, or all, of the participants in an economic exchange do not have </a:t>
            </a:r>
            <a:r>
              <a:rPr lang="en-NZ" sz="2800" i="1" dirty="0"/>
              <a:t>perfect </a:t>
            </a:r>
            <a:r>
              <a:rPr lang="en-NZ" sz="2800" i="1" dirty="0" smtClean="0"/>
              <a:t>knowledge</a:t>
            </a:r>
            <a:r>
              <a:rPr lang="en-NZ" sz="2800" dirty="0"/>
              <a:t> </a:t>
            </a:r>
            <a:r>
              <a:rPr lang="en-NZ" sz="2800" dirty="0" smtClean="0"/>
              <a:t>and so </a:t>
            </a:r>
            <a:r>
              <a:rPr lang="en-NZ" sz="2800" dirty="0"/>
              <a:t>make potentially ‘wrong’ choices</a:t>
            </a:r>
            <a:r>
              <a:rPr lang="en-NZ" sz="2800" dirty="0" smtClean="0"/>
              <a:t>.</a:t>
            </a:r>
          </a:p>
          <a:p>
            <a:endParaRPr lang="en-NZ" sz="1800" dirty="0"/>
          </a:p>
          <a:p>
            <a:r>
              <a:rPr lang="en-NZ" sz="2800" dirty="0" smtClean="0"/>
              <a:t>Market failure also exists when </a:t>
            </a:r>
            <a:r>
              <a:rPr lang="en-NZ" sz="2800" dirty="0"/>
              <a:t>one participant in an economic exchange knows more than the </a:t>
            </a:r>
            <a:r>
              <a:rPr lang="en-NZ" sz="2800" dirty="0" smtClean="0"/>
              <a:t>other, [unbalanced</a:t>
            </a:r>
            <a:r>
              <a:rPr lang="en-NZ" sz="2800" dirty="0"/>
              <a:t>, </a:t>
            </a:r>
            <a:r>
              <a:rPr lang="en-NZ" sz="2800" dirty="0" smtClean="0"/>
              <a:t>information] and </a:t>
            </a:r>
            <a:r>
              <a:rPr lang="en-NZ" sz="2800" dirty="0"/>
              <a:t>this gives </a:t>
            </a:r>
            <a:r>
              <a:rPr lang="en-NZ" sz="2800" dirty="0" smtClean="0"/>
              <a:t>the participant </a:t>
            </a:r>
            <a:r>
              <a:rPr lang="en-NZ" sz="2800" dirty="0"/>
              <a:t>with better information </a:t>
            </a:r>
            <a:r>
              <a:rPr lang="en-NZ" sz="2800" dirty="0" smtClean="0"/>
              <a:t>a </a:t>
            </a:r>
            <a:r>
              <a:rPr lang="en-NZ" sz="2800" dirty="0"/>
              <a:t>competitive advantage</a:t>
            </a:r>
          </a:p>
          <a:p>
            <a:endParaRPr lang="en-NZ" dirty="0"/>
          </a:p>
        </p:txBody>
      </p:sp>
    </p:spTree>
    <p:extLst>
      <p:ext uri="{BB962C8B-B14F-4D97-AF65-F5344CB8AC3E}">
        <p14:creationId xmlns:p14="http://schemas.microsoft.com/office/powerpoint/2010/main" val="4139288123"/>
      </p:ext>
    </p:extLst>
  </p:cSld>
  <p:clrMapOvr>
    <a:masterClrMapping/>
  </p:clrMapOvr>
  <p:transition spd="slow">
    <p:plus/>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Examples of Imperfect Information</a:t>
            </a:r>
            <a:endParaRPr lang="en-NZ" dirty="0"/>
          </a:p>
        </p:txBody>
      </p:sp>
      <p:sp>
        <p:nvSpPr>
          <p:cNvPr id="3" name="Content Placeholder 2"/>
          <p:cNvSpPr>
            <a:spLocks noGrp="1"/>
          </p:cNvSpPr>
          <p:nvPr>
            <p:ph idx="1"/>
          </p:nvPr>
        </p:nvSpPr>
        <p:spPr/>
        <p:txBody>
          <a:bodyPr/>
          <a:lstStyle/>
          <a:p>
            <a:r>
              <a:rPr lang="en-NZ" dirty="0" smtClean="0"/>
              <a:t>e.g</a:t>
            </a:r>
            <a:r>
              <a:rPr lang="en-NZ" dirty="0"/>
              <a:t>. persuasive advertising may ‘oversell’ the benefits of a product leading to more consumption than </a:t>
            </a:r>
            <a:r>
              <a:rPr lang="en-NZ" dirty="0" smtClean="0"/>
              <a:t>is </a:t>
            </a:r>
            <a:r>
              <a:rPr lang="en-NZ" dirty="0"/>
              <a:t>optimal. </a:t>
            </a:r>
            <a:endParaRPr lang="en-NZ" dirty="0" smtClean="0"/>
          </a:p>
          <a:p>
            <a:pPr marL="0" indent="0">
              <a:buNone/>
            </a:pPr>
            <a:endParaRPr lang="en-NZ" dirty="0" smtClean="0"/>
          </a:p>
          <a:p>
            <a:r>
              <a:rPr lang="en-NZ" dirty="0" smtClean="0"/>
              <a:t>Spam </a:t>
            </a:r>
            <a:r>
              <a:rPr lang="en-NZ" dirty="0"/>
              <a:t>mail </a:t>
            </a:r>
            <a:r>
              <a:rPr lang="en-NZ" dirty="0" smtClean="0"/>
              <a:t>may cause misinformation </a:t>
            </a:r>
            <a:r>
              <a:rPr lang="en-NZ" dirty="0"/>
              <a:t>for consumers. </a:t>
            </a:r>
            <a:endParaRPr lang="en-NZ" dirty="0" smtClean="0"/>
          </a:p>
          <a:p>
            <a:pPr marL="0" indent="0">
              <a:buNone/>
            </a:pPr>
            <a:endParaRPr lang="en-NZ" dirty="0" smtClean="0"/>
          </a:p>
          <a:p>
            <a:r>
              <a:rPr lang="en-NZ" dirty="0" smtClean="0"/>
              <a:t>2</a:t>
            </a:r>
            <a:r>
              <a:rPr lang="en-NZ" baseline="30000" dirty="0" smtClean="0"/>
              <a:t>nd</a:t>
            </a:r>
            <a:r>
              <a:rPr lang="en-NZ" dirty="0" smtClean="0"/>
              <a:t> hand car dealer trying to sell a car they know is poor </a:t>
            </a:r>
            <a:r>
              <a:rPr lang="en-NZ" dirty="0"/>
              <a:t>quality </a:t>
            </a:r>
            <a:endParaRPr lang="en-NZ" dirty="0" smtClean="0"/>
          </a:p>
          <a:p>
            <a:pPr marL="0" indent="0">
              <a:buNone/>
            </a:pPr>
            <a:endParaRPr lang="en-NZ" dirty="0"/>
          </a:p>
          <a:p>
            <a:r>
              <a:rPr lang="en-NZ" dirty="0" smtClean="0"/>
              <a:t>Consumers being unaware of some of the side effects of medication</a:t>
            </a:r>
            <a:endParaRPr lang="en-NZ" dirty="0"/>
          </a:p>
          <a:p>
            <a:endParaRPr lang="en-NZ" dirty="0"/>
          </a:p>
        </p:txBody>
      </p:sp>
    </p:spTree>
    <p:extLst>
      <p:ext uri="{BB962C8B-B14F-4D97-AF65-F5344CB8AC3E}">
        <p14:creationId xmlns:p14="http://schemas.microsoft.com/office/powerpoint/2010/main" val="530284782"/>
      </p:ext>
    </p:extLst>
  </p:cSld>
  <p:clrMapOvr>
    <a:masterClrMapping/>
  </p:clrMapOvr>
  <p:transition spd="slow">
    <p:plus/>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Government Interventions for Imperfect Information</a:t>
            </a:r>
            <a:endParaRPr lang="en-NZ" dirty="0"/>
          </a:p>
        </p:txBody>
      </p:sp>
      <p:sp>
        <p:nvSpPr>
          <p:cNvPr id="3" name="Content Placeholder 2"/>
          <p:cNvSpPr>
            <a:spLocks noGrp="1"/>
          </p:cNvSpPr>
          <p:nvPr>
            <p:ph idx="1"/>
          </p:nvPr>
        </p:nvSpPr>
        <p:spPr>
          <a:xfrm>
            <a:off x="467544" y="1484784"/>
            <a:ext cx="8229600" cy="4248472"/>
          </a:xfrm>
        </p:spPr>
        <p:txBody>
          <a:bodyPr/>
          <a:lstStyle/>
          <a:p>
            <a:pPr marL="0" indent="0">
              <a:buNone/>
            </a:pPr>
            <a:r>
              <a:rPr lang="en-NZ" dirty="0" smtClean="0"/>
              <a:t>The government </a:t>
            </a:r>
            <a:r>
              <a:rPr lang="en-NZ" dirty="0"/>
              <a:t>has a </a:t>
            </a:r>
            <a:r>
              <a:rPr lang="en-NZ" dirty="0" smtClean="0"/>
              <a:t>role </a:t>
            </a:r>
            <a:r>
              <a:rPr lang="en-NZ" dirty="0"/>
              <a:t>in trying to ensure that some of these </a:t>
            </a:r>
            <a:r>
              <a:rPr lang="en-NZ" dirty="0" smtClean="0"/>
              <a:t>market </a:t>
            </a:r>
            <a:r>
              <a:rPr lang="en-NZ" dirty="0"/>
              <a:t>failures are reduced or eliminated. </a:t>
            </a:r>
            <a:endParaRPr lang="en-NZ" dirty="0" smtClean="0"/>
          </a:p>
          <a:p>
            <a:pPr marL="0" indent="0">
              <a:buNone/>
            </a:pPr>
            <a:endParaRPr lang="en-NZ" dirty="0" smtClean="0"/>
          </a:p>
          <a:p>
            <a:pPr marL="0" indent="0">
              <a:buNone/>
            </a:pPr>
            <a:r>
              <a:rPr lang="en-NZ" dirty="0" smtClean="0"/>
              <a:t>Some interventions include:</a:t>
            </a:r>
            <a:endParaRPr lang="en-NZ" dirty="0"/>
          </a:p>
          <a:p>
            <a:r>
              <a:rPr lang="en-NZ" dirty="0" smtClean="0"/>
              <a:t>producers are required by law to </a:t>
            </a:r>
            <a:r>
              <a:rPr lang="en-NZ" dirty="0"/>
              <a:t>provide accurate information about products through accurate </a:t>
            </a:r>
            <a:r>
              <a:rPr lang="en-NZ" dirty="0" smtClean="0"/>
              <a:t>labelling e.g.  alcoholic </a:t>
            </a:r>
            <a:r>
              <a:rPr lang="en-NZ" dirty="0"/>
              <a:t>content of drinks is printed on alcoholic </a:t>
            </a:r>
            <a:r>
              <a:rPr lang="en-NZ" dirty="0" smtClean="0"/>
              <a:t>drinks</a:t>
            </a:r>
          </a:p>
          <a:p>
            <a:pPr marL="0" indent="0">
              <a:buNone/>
            </a:pPr>
            <a:endParaRPr lang="en-NZ" dirty="0" smtClean="0"/>
          </a:p>
          <a:p>
            <a:r>
              <a:rPr lang="en-NZ" dirty="0"/>
              <a:t> </a:t>
            </a:r>
            <a:r>
              <a:rPr lang="en-NZ" dirty="0" smtClean="0"/>
              <a:t>Government funded or subsidised education campaigns to improve </a:t>
            </a:r>
            <a:r>
              <a:rPr lang="en-NZ" dirty="0"/>
              <a:t>knowledge </a:t>
            </a:r>
            <a:r>
              <a:rPr lang="en-NZ" dirty="0" smtClean="0"/>
              <a:t>such </a:t>
            </a:r>
            <a:r>
              <a:rPr lang="en-NZ" dirty="0"/>
              <a:t>as informing smokers and drinkers of the true cost of their habit. </a:t>
            </a:r>
            <a:endParaRPr lang="en-NZ" dirty="0" smtClean="0"/>
          </a:p>
        </p:txBody>
      </p:sp>
    </p:spTree>
    <p:extLst>
      <p:ext uri="{BB962C8B-B14F-4D97-AF65-F5344CB8AC3E}">
        <p14:creationId xmlns:p14="http://schemas.microsoft.com/office/powerpoint/2010/main" val="42631727"/>
      </p:ext>
    </p:extLst>
  </p:cSld>
  <p:clrMapOvr>
    <a:masterClrMapping/>
  </p:clrMapOvr>
  <p:transition spd="slow">
    <p:plus/>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Government</a:t>
            </a:r>
            <a:r>
              <a:rPr lang="en-NZ" dirty="0" smtClean="0"/>
              <a:t> </a:t>
            </a:r>
            <a:r>
              <a:rPr lang="en-NZ" b="1" dirty="0" smtClean="0"/>
              <a:t>Interventions</a:t>
            </a:r>
            <a:r>
              <a:rPr lang="en-NZ" dirty="0" smtClean="0"/>
              <a:t> [continued]</a:t>
            </a:r>
            <a:endParaRPr lang="en-NZ" dirty="0"/>
          </a:p>
        </p:txBody>
      </p:sp>
      <p:sp>
        <p:nvSpPr>
          <p:cNvPr id="3" name="Content Placeholder 2"/>
          <p:cNvSpPr>
            <a:spLocks noGrp="1"/>
          </p:cNvSpPr>
          <p:nvPr>
            <p:ph idx="1"/>
          </p:nvPr>
        </p:nvSpPr>
        <p:spPr/>
        <p:txBody>
          <a:bodyPr/>
          <a:lstStyle/>
          <a:p>
            <a:r>
              <a:rPr lang="en-NZ" dirty="0"/>
              <a:t>Government may also regulate advertising standards to make advertising more informative, and less persuasive. </a:t>
            </a:r>
            <a:r>
              <a:rPr lang="en-NZ" dirty="0" err="1"/>
              <a:t>E.g</a:t>
            </a:r>
            <a:r>
              <a:rPr lang="en-NZ" dirty="0"/>
              <a:t> Fair Trading Act forbids misleading and deceptive </a:t>
            </a:r>
            <a:r>
              <a:rPr lang="en-NZ" dirty="0" smtClean="0"/>
              <a:t>advertising</a:t>
            </a:r>
          </a:p>
          <a:p>
            <a:pPr marL="0" indent="0">
              <a:buNone/>
            </a:pPr>
            <a:endParaRPr lang="en-NZ" dirty="0"/>
          </a:p>
          <a:p>
            <a:r>
              <a:rPr lang="en-NZ" dirty="0" smtClean="0"/>
              <a:t>Consumer Guarantees Act protects consumers by ensuring that all goods and services provided by producers are of acceptable quality otherwise they need to be repaired, refunded, replaced. </a:t>
            </a:r>
            <a:endParaRPr lang="en-NZ" dirty="0"/>
          </a:p>
        </p:txBody>
      </p:sp>
    </p:spTree>
    <p:extLst>
      <p:ext uri="{BB962C8B-B14F-4D97-AF65-F5344CB8AC3E}">
        <p14:creationId xmlns:p14="http://schemas.microsoft.com/office/powerpoint/2010/main" val="112892987"/>
      </p:ext>
    </p:extLst>
  </p:cSld>
  <p:clrMapOvr>
    <a:masterClrMapping/>
  </p:clrMapOvr>
  <p:transition spd="slow">
    <p:plu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Examples of Market </a:t>
            </a:r>
            <a:r>
              <a:rPr lang="en-NZ" dirty="0"/>
              <a:t>F</a:t>
            </a:r>
            <a:r>
              <a:rPr lang="en-NZ" dirty="0" smtClean="0"/>
              <a:t>ailure</a:t>
            </a:r>
            <a:endParaRPr lang="en-NZ" dirty="0"/>
          </a:p>
        </p:txBody>
      </p:sp>
      <p:sp>
        <p:nvSpPr>
          <p:cNvPr id="3" name="Content Placeholder 2"/>
          <p:cNvSpPr>
            <a:spLocks noGrp="1"/>
          </p:cNvSpPr>
          <p:nvPr>
            <p:ph idx="1"/>
          </p:nvPr>
        </p:nvSpPr>
        <p:spPr>
          <a:xfrm>
            <a:off x="457200" y="1340768"/>
            <a:ext cx="8229600" cy="4536504"/>
          </a:xfrm>
        </p:spPr>
        <p:txBody>
          <a:bodyPr/>
          <a:lstStyle/>
          <a:p>
            <a:pPr lvl="0" hangingPunct="0"/>
            <a:r>
              <a:rPr lang="en-GB" dirty="0" smtClean="0"/>
              <a:t>consumers </a:t>
            </a:r>
            <a:r>
              <a:rPr lang="en-GB" dirty="0"/>
              <a:t>do not always act in their best interests  e.g. </a:t>
            </a:r>
            <a:r>
              <a:rPr lang="en-GB" dirty="0" smtClean="0"/>
              <a:t>over consuming alcohol, smoking cigarettes.</a:t>
            </a:r>
            <a:endParaRPr lang="en-NZ" dirty="0"/>
          </a:p>
          <a:p>
            <a:pPr hangingPunct="0"/>
            <a:r>
              <a:rPr lang="en-GB" dirty="0"/>
              <a:t>producers do not always act in society’s best interests e.g</a:t>
            </a:r>
            <a:r>
              <a:rPr lang="en-GB" dirty="0" smtClean="0"/>
              <a:t>.  over polluting, producing unsafe goods</a:t>
            </a:r>
            <a:endParaRPr lang="en-NZ" dirty="0"/>
          </a:p>
          <a:p>
            <a:pPr lvl="0" hangingPunct="0"/>
            <a:r>
              <a:rPr lang="en-GB" dirty="0" smtClean="0"/>
              <a:t>the </a:t>
            </a:r>
            <a:r>
              <a:rPr lang="en-GB" dirty="0"/>
              <a:t>market may fail to provide </a:t>
            </a:r>
            <a:r>
              <a:rPr lang="en-GB" dirty="0" smtClean="0"/>
              <a:t>the right quantity of certain </a:t>
            </a:r>
            <a:r>
              <a:rPr lang="en-GB" dirty="0"/>
              <a:t>goods and services e.g. </a:t>
            </a:r>
            <a:r>
              <a:rPr lang="en-GB" dirty="0" smtClean="0"/>
              <a:t>adequate housing and healthcare, public parks</a:t>
            </a:r>
            <a:r>
              <a:rPr lang="en-GB" dirty="0"/>
              <a:t>.</a:t>
            </a:r>
            <a:endParaRPr lang="en-NZ" dirty="0"/>
          </a:p>
          <a:p>
            <a:pPr lvl="0" hangingPunct="0"/>
            <a:r>
              <a:rPr lang="en-GB" dirty="0" smtClean="0"/>
              <a:t>the </a:t>
            </a:r>
            <a:r>
              <a:rPr lang="en-GB" dirty="0"/>
              <a:t>market does not </a:t>
            </a:r>
            <a:r>
              <a:rPr lang="en-GB" dirty="0" smtClean="0"/>
              <a:t>ensure everyone earns reasonable income e.g</a:t>
            </a:r>
            <a:r>
              <a:rPr lang="en-GB" dirty="0"/>
              <a:t>. how do the </a:t>
            </a:r>
            <a:r>
              <a:rPr lang="en-GB" dirty="0" smtClean="0"/>
              <a:t>unemployed receive income</a:t>
            </a:r>
            <a:r>
              <a:rPr lang="en-GB" dirty="0"/>
              <a:t>?</a:t>
            </a:r>
            <a:r>
              <a:rPr lang="en-NZ" dirty="0" smtClean="0"/>
              <a:t> </a:t>
            </a:r>
          </a:p>
          <a:p>
            <a:pPr lvl="0" hangingPunct="0"/>
            <a:r>
              <a:rPr lang="en-GB" dirty="0" smtClean="0"/>
              <a:t>the </a:t>
            </a:r>
            <a:r>
              <a:rPr lang="en-GB" dirty="0"/>
              <a:t>market will not ensure that everybody receives </a:t>
            </a:r>
            <a:r>
              <a:rPr lang="en-GB" dirty="0" smtClean="0"/>
              <a:t>an education </a:t>
            </a:r>
            <a:endParaRPr lang="en-NZ" dirty="0"/>
          </a:p>
          <a:p>
            <a:r>
              <a:rPr lang="en-GB" dirty="0"/>
              <a:t> </a:t>
            </a:r>
            <a:endParaRPr lang="en-NZ" dirty="0"/>
          </a:p>
        </p:txBody>
      </p:sp>
    </p:spTree>
    <p:extLst>
      <p:ext uri="{BB962C8B-B14F-4D97-AF65-F5344CB8AC3E}">
        <p14:creationId xmlns:p14="http://schemas.microsoft.com/office/powerpoint/2010/main" val="733451962"/>
      </p:ext>
    </p:extLst>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3600" b="1" dirty="0" smtClean="0"/>
              <a:t>What are the Different </a:t>
            </a:r>
            <a:r>
              <a:rPr lang="en-NZ" sz="3600" b="1" dirty="0"/>
              <a:t>M</a:t>
            </a:r>
            <a:r>
              <a:rPr lang="en-NZ" sz="3600" b="1" dirty="0" smtClean="0"/>
              <a:t>arket </a:t>
            </a:r>
            <a:r>
              <a:rPr lang="en-NZ" sz="3600" b="1" dirty="0"/>
              <a:t>F</a:t>
            </a:r>
            <a:r>
              <a:rPr lang="en-NZ" sz="3600" b="1" dirty="0" smtClean="0"/>
              <a:t>ailures? </a:t>
            </a:r>
            <a:endParaRPr lang="en-NZ" sz="3600" b="1" dirty="0"/>
          </a:p>
        </p:txBody>
      </p:sp>
      <p:sp>
        <p:nvSpPr>
          <p:cNvPr id="3" name="Content Placeholder 2"/>
          <p:cNvSpPr>
            <a:spLocks noGrp="1"/>
          </p:cNvSpPr>
          <p:nvPr>
            <p:ph idx="1"/>
          </p:nvPr>
        </p:nvSpPr>
        <p:spPr>
          <a:xfrm>
            <a:off x="467544" y="1556792"/>
            <a:ext cx="8229600" cy="4248472"/>
          </a:xfrm>
        </p:spPr>
        <p:txBody>
          <a:bodyPr/>
          <a:lstStyle/>
          <a:p>
            <a:pPr marL="0" lvl="0" indent="0">
              <a:buNone/>
            </a:pPr>
            <a:r>
              <a:rPr lang="en-NZ" sz="3200" dirty="0" smtClean="0"/>
              <a:t>The different market failures to study are</a:t>
            </a:r>
          </a:p>
          <a:p>
            <a:pPr marL="892175" lvl="0" indent="-355600"/>
            <a:r>
              <a:rPr lang="en-NZ" sz="3200" dirty="0" smtClean="0"/>
              <a:t>consumption externalities</a:t>
            </a:r>
          </a:p>
          <a:p>
            <a:pPr marL="892175" lvl="0" indent="-355600"/>
            <a:r>
              <a:rPr lang="en-NZ" sz="3200" smtClean="0"/>
              <a:t>production externalities</a:t>
            </a:r>
            <a:endParaRPr lang="en-NZ" sz="3200" dirty="0" smtClean="0"/>
          </a:p>
          <a:p>
            <a:pPr marL="892175" lvl="0" indent="-355600"/>
            <a:r>
              <a:rPr lang="en-NZ" sz="3200" dirty="0" smtClean="0"/>
              <a:t>public goods</a:t>
            </a:r>
          </a:p>
          <a:p>
            <a:pPr marL="892175" lvl="0" indent="-355600"/>
            <a:r>
              <a:rPr lang="en-NZ" sz="3200" dirty="0" smtClean="0"/>
              <a:t>imperfect information</a:t>
            </a:r>
          </a:p>
          <a:p>
            <a:pPr marL="892175" lvl="0" indent="-355600"/>
            <a:r>
              <a:rPr lang="en-NZ" sz="3200" dirty="0" smtClean="0"/>
              <a:t>inequitable </a:t>
            </a:r>
            <a:r>
              <a:rPr lang="en-NZ" sz="3200" dirty="0"/>
              <a:t>income </a:t>
            </a:r>
            <a:r>
              <a:rPr lang="en-NZ" sz="3200" dirty="0" smtClean="0"/>
              <a:t>distribution</a:t>
            </a:r>
            <a:endParaRPr lang="en-NZ" sz="3200" dirty="0"/>
          </a:p>
          <a:p>
            <a:endParaRPr lang="en-NZ" sz="3200" dirty="0"/>
          </a:p>
        </p:txBody>
      </p:sp>
    </p:spTree>
    <p:extLst>
      <p:ext uri="{BB962C8B-B14F-4D97-AF65-F5344CB8AC3E}">
        <p14:creationId xmlns:p14="http://schemas.microsoft.com/office/powerpoint/2010/main" val="2708722646"/>
      </p:ext>
    </p:extLst>
  </p:cSld>
  <p:clrMapOvr>
    <a:masterClrMapping/>
  </p:clrMapOvr>
  <p:transition spd="slow">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b="1" dirty="0" smtClean="0"/>
              <a:t>What are the Different Government Interventions / Policies?</a:t>
            </a:r>
            <a:endParaRPr lang="en-NZ" b="1" dirty="0"/>
          </a:p>
        </p:txBody>
      </p:sp>
      <p:sp>
        <p:nvSpPr>
          <p:cNvPr id="3" name="Content Placeholder 2"/>
          <p:cNvSpPr>
            <a:spLocks noGrp="1"/>
          </p:cNvSpPr>
          <p:nvPr>
            <p:ph idx="1"/>
          </p:nvPr>
        </p:nvSpPr>
        <p:spPr/>
        <p:txBody>
          <a:bodyPr/>
          <a:lstStyle/>
          <a:p>
            <a:pPr marL="0" indent="0">
              <a:buNone/>
            </a:pPr>
            <a:r>
              <a:rPr lang="en-NZ" sz="2800" dirty="0" smtClean="0"/>
              <a:t>The Government can intervene in markets in a number of ways e.g. </a:t>
            </a:r>
          </a:p>
          <a:p>
            <a:pPr marL="811213" indent="-365125"/>
            <a:r>
              <a:rPr lang="en-NZ" sz="2800" dirty="0" smtClean="0"/>
              <a:t>Subsidies</a:t>
            </a:r>
          </a:p>
          <a:p>
            <a:pPr marL="811213" indent="-365125"/>
            <a:r>
              <a:rPr lang="en-NZ" sz="2800" dirty="0" smtClean="0"/>
              <a:t>Taxes</a:t>
            </a:r>
          </a:p>
          <a:p>
            <a:pPr marL="811213" indent="-365125"/>
            <a:r>
              <a:rPr lang="en-NZ" sz="2800" dirty="0" smtClean="0"/>
              <a:t>Regulations</a:t>
            </a:r>
          </a:p>
          <a:p>
            <a:pPr marL="811213" indent="-365125"/>
            <a:r>
              <a:rPr lang="en-NZ" sz="2800" dirty="0" smtClean="0"/>
              <a:t>Establish property rights</a:t>
            </a:r>
          </a:p>
          <a:p>
            <a:pPr marL="811213" indent="-365125"/>
            <a:r>
              <a:rPr lang="en-NZ" sz="2800" dirty="0"/>
              <a:t>G</a:t>
            </a:r>
            <a:r>
              <a:rPr lang="en-NZ" sz="2800" dirty="0" smtClean="0"/>
              <a:t>overnment </a:t>
            </a:r>
            <a:r>
              <a:rPr lang="en-NZ" sz="2800" dirty="0"/>
              <a:t>provision </a:t>
            </a:r>
            <a:endParaRPr lang="en-NZ" sz="2800" dirty="0" smtClean="0"/>
          </a:p>
          <a:p>
            <a:pPr marL="811213" indent="-365125"/>
            <a:r>
              <a:rPr lang="en-NZ" sz="2800" dirty="0"/>
              <a:t>W</a:t>
            </a:r>
            <a:r>
              <a:rPr lang="en-NZ" sz="2800" dirty="0" smtClean="0"/>
              <a:t>elfare benefits</a:t>
            </a:r>
            <a:endParaRPr lang="en-NZ" sz="2800" dirty="0"/>
          </a:p>
        </p:txBody>
      </p:sp>
    </p:spTree>
    <p:extLst>
      <p:ext uri="{BB962C8B-B14F-4D97-AF65-F5344CB8AC3E}">
        <p14:creationId xmlns:p14="http://schemas.microsoft.com/office/powerpoint/2010/main" val="1252134453"/>
      </p:ext>
    </p:extLst>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NZ" sz="4000" b="1" dirty="0" smtClean="0"/>
              <a:t>Externalities</a:t>
            </a:r>
            <a:endParaRPr lang="en-NZ" sz="4000" b="1" dirty="0"/>
          </a:p>
        </p:txBody>
      </p:sp>
      <p:sp>
        <p:nvSpPr>
          <p:cNvPr id="3" name="Content Placeholder 2"/>
          <p:cNvSpPr>
            <a:spLocks noGrp="1"/>
          </p:cNvSpPr>
          <p:nvPr>
            <p:ph idx="1"/>
          </p:nvPr>
        </p:nvSpPr>
        <p:spPr>
          <a:xfrm>
            <a:off x="467544" y="1412776"/>
            <a:ext cx="8229600" cy="4464496"/>
          </a:xfrm>
        </p:spPr>
        <p:txBody>
          <a:bodyPr/>
          <a:lstStyle/>
          <a:p>
            <a:r>
              <a:rPr lang="en-NZ" sz="3200" dirty="0" smtClean="0"/>
              <a:t>Externalities are </a:t>
            </a:r>
            <a:r>
              <a:rPr lang="en-GB" sz="3200" dirty="0"/>
              <a:t>unintended </a:t>
            </a:r>
            <a:r>
              <a:rPr lang="en-GB" sz="3200" b="1" dirty="0"/>
              <a:t>side effects</a:t>
            </a:r>
            <a:r>
              <a:rPr lang="en-GB" sz="3200" dirty="0"/>
              <a:t> that result </a:t>
            </a:r>
            <a:r>
              <a:rPr lang="en-GB" sz="3200"/>
              <a:t>from </a:t>
            </a:r>
            <a:r>
              <a:rPr lang="en-GB" sz="3200" smtClean="0"/>
              <a:t>production or </a:t>
            </a:r>
            <a:r>
              <a:rPr lang="en-GB" sz="3200" dirty="0" smtClean="0"/>
              <a:t>consumption</a:t>
            </a:r>
            <a:endParaRPr lang="en-NZ" sz="3200" dirty="0"/>
          </a:p>
          <a:p>
            <a:r>
              <a:rPr lang="en-GB" sz="3200" dirty="0" smtClean="0"/>
              <a:t>They </a:t>
            </a:r>
            <a:r>
              <a:rPr lang="en-GB" sz="3200" dirty="0"/>
              <a:t>affect others </a:t>
            </a:r>
            <a:r>
              <a:rPr lang="en-GB" sz="3200" b="1" dirty="0"/>
              <a:t>not directly </a:t>
            </a:r>
            <a:r>
              <a:rPr lang="en-GB" sz="3200" b="1" dirty="0" smtClean="0"/>
              <a:t>involved</a:t>
            </a:r>
          </a:p>
          <a:p>
            <a:r>
              <a:rPr lang="en-GB" sz="3200" dirty="0" smtClean="0"/>
              <a:t>Externalities can be </a:t>
            </a:r>
            <a:r>
              <a:rPr lang="en-GB" sz="3200" b="1" dirty="0" smtClean="0"/>
              <a:t>positive or negative</a:t>
            </a:r>
            <a:endParaRPr lang="en-GB" sz="3200" dirty="0" smtClean="0"/>
          </a:p>
          <a:p>
            <a:pPr marL="0" indent="0">
              <a:buNone/>
            </a:pPr>
            <a:r>
              <a:rPr lang="en-GB" dirty="0"/>
              <a:t>e</a:t>
            </a:r>
            <a:r>
              <a:rPr lang="en-GB" dirty="0" smtClean="0"/>
              <a:t>.g. </a:t>
            </a:r>
          </a:p>
          <a:p>
            <a:r>
              <a:rPr lang="en-GB" i="1" dirty="0" smtClean="0"/>
              <a:t>[1] pollution </a:t>
            </a:r>
            <a:r>
              <a:rPr lang="en-GB" i="1" dirty="0"/>
              <a:t>from </a:t>
            </a:r>
            <a:r>
              <a:rPr lang="en-GB" i="1" dirty="0" smtClean="0"/>
              <a:t>a factory means a car sales yard has to         continually clean its cars.   [negative externality]</a:t>
            </a:r>
          </a:p>
          <a:p>
            <a:r>
              <a:rPr lang="en-GB" i="1" dirty="0" smtClean="0"/>
              <a:t>[2] more people using </a:t>
            </a:r>
            <a:r>
              <a:rPr lang="en-GB" i="1" dirty="0"/>
              <a:t>public transport </a:t>
            </a:r>
            <a:r>
              <a:rPr lang="en-GB" i="1" dirty="0" smtClean="0"/>
              <a:t>reduces congestion in the central city for others vehicle users  [positive externality]</a:t>
            </a:r>
          </a:p>
          <a:p>
            <a:endParaRPr lang="en-GB" dirty="0" smtClean="0"/>
          </a:p>
        </p:txBody>
      </p:sp>
    </p:spTree>
    <p:extLst>
      <p:ext uri="{BB962C8B-B14F-4D97-AF65-F5344CB8AC3E}">
        <p14:creationId xmlns:p14="http://schemas.microsoft.com/office/powerpoint/2010/main" val="3515104316"/>
      </p:ext>
    </p:extLst>
  </p:cSld>
  <p:clrMapOvr>
    <a:masterClrMapping/>
  </p:clrMapOvr>
  <p:transition spd="slow">
    <p:plus/>
  </p:transition>
  <p:timing>
    <p:tnLst>
      <p:par>
        <p:cTn id="1" dur="indefinite" restart="never" nodeType="tmRoot"/>
      </p:par>
    </p:tnLst>
  </p:timing>
</p:sld>
</file>

<file path=ppt/theme/theme1.xml><?xml version="1.0" encoding="utf-8"?>
<a:theme xmlns:a="http://schemas.openxmlformats.org/drawingml/2006/main" name="Theme1">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1679</TotalTime>
  <Words>3714</Words>
  <Application>Microsoft Office PowerPoint</Application>
  <PresentationFormat>On-screen Show (4:3)</PresentationFormat>
  <Paragraphs>649</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Theme1</vt:lpstr>
      <vt:lpstr>Demonstrate Understanding of Government Interventions to Correct Market Failures</vt:lpstr>
      <vt:lpstr>Market Failure</vt:lpstr>
      <vt:lpstr>Efficiency</vt:lpstr>
      <vt:lpstr>Equity</vt:lpstr>
      <vt:lpstr>Government Intervention</vt:lpstr>
      <vt:lpstr>Examples of Market Failure</vt:lpstr>
      <vt:lpstr>What are the Different Market Failures? </vt:lpstr>
      <vt:lpstr>What are the Different Government Interventions / Policies?</vt:lpstr>
      <vt:lpstr>Externalities</vt:lpstr>
      <vt:lpstr>Social Cost and Benefits </vt:lpstr>
      <vt:lpstr>Externality Model</vt:lpstr>
      <vt:lpstr>What is MC, SMC?</vt:lpstr>
      <vt:lpstr>What is MB, SMB?</vt:lpstr>
      <vt:lpstr>Negative Externalities of Production </vt:lpstr>
      <vt:lpstr>Negative Externalities of Production - Model</vt:lpstr>
      <vt:lpstr>PowerPoint Presentation</vt:lpstr>
      <vt:lpstr>Government Interventions for  Negative Externalities of Production </vt:lpstr>
      <vt:lpstr>Example of a Government Intervention to Correct a Market Failure using a Model</vt:lpstr>
      <vt:lpstr>Government Intervention - Model</vt:lpstr>
      <vt:lpstr>Positive Externalities of Production</vt:lpstr>
      <vt:lpstr>Positive Externalities of Production Model</vt:lpstr>
      <vt:lpstr>PowerPoint Presentation</vt:lpstr>
      <vt:lpstr>Government Interventions for  Positive Externalities of Production </vt:lpstr>
      <vt:lpstr>Positive Externalities of Consumption </vt:lpstr>
      <vt:lpstr>Positive Externalities of Consumption - Model</vt:lpstr>
      <vt:lpstr>PowerPoint Presentation</vt:lpstr>
      <vt:lpstr>Government Interventions for  Positive Externalities of Consumption </vt:lpstr>
      <vt:lpstr>Negative Externalities of Consumption </vt:lpstr>
      <vt:lpstr>Negative Externalities of Consumption - Model</vt:lpstr>
      <vt:lpstr>PowerPoint Presentation</vt:lpstr>
      <vt:lpstr>Government Interventions for Negative Externalities of Consumption </vt:lpstr>
      <vt:lpstr>PUBLIC GOODS</vt:lpstr>
      <vt:lpstr>Examples of Public Goods</vt:lpstr>
      <vt:lpstr>Private Goods </vt:lpstr>
      <vt:lpstr>Government Provision of Public Goods</vt:lpstr>
      <vt:lpstr>Free Rider Behaviour </vt:lpstr>
      <vt:lpstr>Economic Model for Public Goods</vt:lpstr>
      <vt:lpstr>Charging a Price for Public Goods</vt:lpstr>
      <vt:lpstr>Users Pays </vt:lpstr>
      <vt:lpstr>Collective Goods </vt:lpstr>
      <vt:lpstr>Inequitable Income Distribution</vt:lpstr>
      <vt:lpstr>Can Incomes be Equal?</vt:lpstr>
      <vt:lpstr>The Lorenz Curve</vt:lpstr>
      <vt:lpstr>Lorenz Curves [continued]</vt:lpstr>
      <vt:lpstr>Government Intervention</vt:lpstr>
      <vt:lpstr>Government Intervention [cont]</vt:lpstr>
      <vt:lpstr>Effect of Government Intervention on the  Lorenz Curve</vt:lpstr>
      <vt:lpstr>Equity Issues</vt:lpstr>
      <vt:lpstr>Equity - Efficiency Trade-off</vt:lpstr>
      <vt:lpstr>Imperfect Information</vt:lpstr>
      <vt:lpstr>Imperfect Information and Market Failure</vt:lpstr>
      <vt:lpstr>Examples of Imperfect Information</vt:lpstr>
      <vt:lpstr>Government Interventions for Imperfect Information</vt:lpstr>
      <vt:lpstr>Government Interventions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Demonstrate Understanding of Government Interventions to Correct Market Failures</dc:title>
  <cp:lastModifiedBy>Raj Dawson</cp:lastModifiedBy>
  <cp:revision>12</cp:revision>
  <cp:lastPrinted>2015-06-02T00:14:09Z</cp:lastPrinted>
  <dcterms:created xsi:type="dcterms:W3CDTF">2013-04-28T22:37:28Z</dcterms:created>
  <dcterms:modified xsi:type="dcterms:W3CDTF">2015-06-02T00:18:41Z</dcterms:modified>
</cp:coreProperties>
</file>