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8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04B6032E-B706-4BD6-9DEE-A166F1725702}" type="datetimeFigureOut">
              <a:rPr lang="en-NZ" smtClean="0"/>
              <a:t>29/06/2012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4224191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4B6032E-B706-4BD6-9DEE-A166F1725702}" type="datetimeFigureOut">
              <a:rPr lang="en-NZ" smtClean="0"/>
              <a:t>29/06/2012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1981809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4B6032E-B706-4BD6-9DEE-A166F1725702}" type="datetimeFigureOut">
              <a:rPr lang="en-NZ" smtClean="0"/>
              <a:t>29/06/2012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2397713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04B6032E-B706-4BD6-9DEE-A166F1725702}" type="datetimeFigureOut">
              <a:rPr lang="en-NZ" smtClean="0"/>
              <a:t>29/06/2012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426237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B6032E-B706-4BD6-9DEE-A166F1725702}" type="datetimeFigureOut">
              <a:rPr lang="en-NZ" smtClean="0"/>
              <a:t>29/06/2012</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1095006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04B6032E-B706-4BD6-9DEE-A166F1725702}" type="datetimeFigureOut">
              <a:rPr lang="en-NZ" smtClean="0"/>
              <a:t>29/06/2012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31787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04B6032E-B706-4BD6-9DEE-A166F1725702}" type="datetimeFigureOut">
              <a:rPr lang="en-NZ" smtClean="0"/>
              <a:t>29/06/2012</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1632723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04B6032E-B706-4BD6-9DEE-A166F1725702}" type="datetimeFigureOut">
              <a:rPr lang="en-NZ" smtClean="0"/>
              <a:t>29/06/2012</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807376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B6032E-B706-4BD6-9DEE-A166F1725702}" type="datetimeFigureOut">
              <a:rPr lang="en-NZ" smtClean="0"/>
              <a:t>29/06/2012</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341017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032E-B706-4BD6-9DEE-A166F1725702}" type="datetimeFigureOut">
              <a:rPr lang="en-NZ" smtClean="0"/>
              <a:t>29/06/2012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369156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B6032E-B706-4BD6-9DEE-A166F1725702}" type="datetimeFigureOut">
              <a:rPr lang="en-NZ" smtClean="0"/>
              <a:t>29/06/2012</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A198210C-CD05-4A51-BB86-0139D76B37EF}" type="slidenum">
              <a:rPr lang="en-NZ" smtClean="0"/>
              <a:t>‹#›</a:t>
            </a:fld>
            <a:endParaRPr lang="en-NZ"/>
          </a:p>
        </p:txBody>
      </p:sp>
    </p:spTree>
    <p:extLst>
      <p:ext uri="{BB962C8B-B14F-4D97-AF65-F5344CB8AC3E}">
        <p14:creationId xmlns:p14="http://schemas.microsoft.com/office/powerpoint/2010/main" val="2108431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B6032E-B706-4BD6-9DEE-A166F1725702}" type="datetimeFigureOut">
              <a:rPr lang="en-NZ" smtClean="0"/>
              <a:t>29/06/2012</a:t>
            </a:fld>
            <a:endParaRPr lang="en-N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8210C-CD05-4A51-BB86-0139D76B37EF}" type="slidenum">
              <a:rPr lang="en-NZ" smtClean="0"/>
              <a:t>‹#›</a:t>
            </a:fld>
            <a:endParaRPr lang="en-NZ"/>
          </a:p>
        </p:txBody>
      </p:sp>
    </p:spTree>
    <p:extLst>
      <p:ext uri="{BB962C8B-B14F-4D97-AF65-F5344CB8AC3E}">
        <p14:creationId xmlns:p14="http://schemas.microsoft.com/office/powerpoint/2010/main" val="36513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oleObject" Target="../embeddings/oleObject1.bin"/><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image" Target="../media/image1.wmf"/><Relationship Id="rId9" Type="http://schemas.openxmlformats.org/officeDocument/2006/relationships/oleObject" Target="../embeddings/oleObject6.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NZ" dirty="0" smtClean="0"/>
              <a:t>91224- Sample exam </a:t>
            </a:r>
            <a:r>
              <a:rPr lang="en-NZ" dirty="0" smtClean="0"/>
              <a:t>answers</a:t>
            </a:r>
            <a:endParaRPr lang="en-NZ"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3213027653"/>
              </p:ext>
            </p:extLst>
          </p:nvPr>
        </p:nvGraphicFramePr>
        <p:xfrm>
          <a:off x="179512" y="1268760"/>
          <a:ext cx="8568952" cy="5190919"/>
        </p:xfrm>
        <a:graphic>
          <a:graphicData uri="http://schemas.openxmlformats.org/drawingml/2006/table">
            <a:tbl>
              <a:tblPr firstRow="1" firstCol="1" lastRow="1" lastCol="1" bandRow="1" bandCol="1">
                <a:tableStyleId>{5C22544A-7EE6-4342-B048-85BDC9FD1C3A}</a:tableStyleId>
              </a:tblPr>
              <a:tblGrid>
                <a:gridCol w="1194297"/>
                <a:gridCol w="7374655"/>
              </a:tblGrid>
              <a:tr h="271675">
                <a:tc>
                  <a:txBody>
                    <a:bodyPr/>
                    <a:lstStyle/>
                    <a:p>
                      <a:pPr algn="ctr">
                        <a:lnSpc>
                          <a:spcPct val="120000"/>
                        </a:lnSpc>
                        <a:spcBef>
                          <a:spcPts val="300"/>
                        </a:spcBef>
                        <a:spcAft>
                          <a:spcPts val="300"/>
                        </a:spcAft>
                      </a:pPr>
                      <a:r>
                        <a:rPr lang="en-AU" sz="1400" b="1" dirty="0">
                          <a:effectLst/>
                          <a:latin typeface="Arial"/>
                          <a:ea typeface="Times New Roman"/>
                          <a:cs typeface="Times New Roman"/>
                        </a:rPr>
                        <a:t>One</a:t>
                      </a:r>
                      <a:endParaRPr lang="en-NZ" sz="1400" b="1" dirty="0">
                        <a:effectLst/>
                        <a:latin typeface="Arial"/>
                        <a:ea typeface="Times New Roman"/>
                        <a:cs typeface="Times New Roman"/>
                      </a:endParaRPr>
                    </a:p>
                  </a:txBody>
                  <a:tcPr marL="68580" marR="68580" marT="0" marB="0" anchor="ctr"/>
                </a:tc>
                <a:tc>
                  <a:txBody>
                    <a:bodyPr/>
                    <a:lstStyle/>
                    <a:p>
                      <a:pPr algn="l">
                        <a:lnSpc>
                          <a:spcPct val="120000"/>
                        </a:lnSpc>
                        <a:spcBef>
                          <a:spcPts val="300"/>
                        </a:spcBef>
                        <a:spcAft>
                          <a:spcPts val="300"/>
                        </a:spcAft>
                      </a:pPr>
                      <a:r>
                        <a:rPr lang="en-AU" sz="1400" b="1">
                          <a:effectLst/>
                          <a:latin typeface="Arial"/>
                          <a:ea typeface="Times New Roman"/>
                          <a:cs typeface="Times New Roman"/>
                        </a:rPr>
                        <a:t>Expected Coverage</a:t>
                      </a:r>
                      <a:endParaRPr lang="en-NZ" sz="1400" b="1">
                        <a:effectLst/>
                        <a:latin typeface="Arial"/>
                        <a:ea typeface="Times New Roman"/>
                        <a:cs typeface="Times New Roman"/>
                      </a:endParaRPr>
                    </a:p>
                  </a:txBody>
                  <a:tcPr marL="68580" marR="68580" marT="0" marB="0"/>
                </a:tc>
              </a:tr>
              <a:tr h="383541">
                <a:tc>
                  <a:txBody>
                    <a:bodyPr/>
                    <a:lstStyle/>
                    <a:p>
                      <a:pPr algn="ctr">
                        <a:lnSpc>
                          <a:spcPct val="120000"/>
                        </a:lnSpc>
                        <a:spcBef>
                          <a:spcPts val="300"/>
                        </a:spcBef>
                        <a:spcAft>
                          <a:spcPts val="300"/>
                        </a:spcAft>
                      </a:pPr>
                      <a:r>
                        <a:rPr lang="en-NZ" sz="1400">
                          <a:effectLst/>
                          <a:latin typeface="Arial"/>
                          <a:ea typeface="Times New Roman"/>
                        </a:rPr>
                        <a:t>(a)</a:t>
                      </a:r>
                    </a:p>
                  </a:txBody>
                  <a:tcPr marL="68580" marR="68580" marT="0" marB="0" anchor="ctr"/>
                </a:tc>
                <a:tc>
                  <a:txBody>
                    <a:bodyPr/>
                    <a:lstStyle/>
                    <a:p>
                      <a:pPr>
                        <a:lnSpc>
                          <a:spcPct val="120000"/>
                        </a:lnSpc>
                        <a:spcBef>
                          <a:spcPts val="300"/>
                        </a:spcBef>
                        <a:spcAft>
                          <a:spcPts val="300"/>
                        </a:spcAft>
                      </a:pPr>
                      <a:r>
                        <a:rPr lang="en-NZ" sz="1400">
                          <a:effectLst/>
                          <a:latin typeface="Arial"/>
                          <a:ea typeface="Times New Roman"/>
                        </a:rPr>
                        <a:t>The total market value of all final goods and services produced in an economy, with prices held constant from a base year.</a:t>
                      </a:r>
                    </a:p>
                  </a:txBody>
                  <a:tcPr marL="68580" marR="68580" marT="0" marB="0"/>
                </a:tc>
              </a:tr>
              <a:tr h="271675">
                <a:tc>
                  <a:txBody>
                    <a:bodyPr/>
                    <a:lstStyle/>
                    <a:p>
                      <a:pPr algn="ctr">
                        <a:lnSpc>
                          <a:spcPct val="120000"/>
                        </a:lnSpc>
                        <a:spcBef>
                          <a:spcPts val="300"/>
                        </a:spcBef>
                        <a:spcAft>
                          <a:spcPts val="300"/>
                        </a:spcAft>
                      </a:pPr>
                      <a:r>
                        <a:rPr lang="en-NZ" sz="1400">
                          <a:effectLst/>
                          <a:latin typeface="Arial"/>
                          <a:ea typeface="Times New Roman"/>
                        </a:rPr>
                        <a:t>(b)</a:t>
                      </a:r>
                    </a:p>
                  </a:txBody>
                  <a:tcPr marL="68580" marR="68580" marT="0" marB="0" anchor="ctr"/>
                </a:tc>
                <a:tc>
                  <a:txBody>
                    <a:bodyPr/>
                    <a:lstStyle/>
                    <a:p>
                      <a:pPr>
                        <a:lnSpc>
                          <a:spcPct val="120000"/>
                        </a:lnSpc>
                        <a:spcBef>
                          <a:spcPts val="300"/>
                        </a:spcBef>
                        <a:spcAft>
                          <a:spcPts val="300"/>
                        </a:spcAft>
                      </a:pPr>
                      <a:r>
                        <a:rPr lang="en-NZ" sz="1400">
                          <a:effectLst/>
                          <a:latin typeface="Arial"/>
                          <a:ea typeface="Times New Roman"/>
                        </a:rPr>
                        <a:t>AD curve shifted to the right, showing an increase in real GDP.</a:t>
                      </a:r>
                    </a:p>
                  </a:txBody>
                  <a:tcPr marL="68580" marR="68580" marT="0" marB="0"/>
                </a:tc>
              </a:tr>
              <a:tr h="805437">
                <a:tc>
                  <a:txBody>
                    <a:bodyPr/>
                    <a:lstStyle/>
                    <a:p>
                      <a:pPr algn="ctr">
                        <a:lnSpc>
                          <a:spcPct val="120000"/>
                        </a:lnSpc>
                        <a:spcBef>
                          <a:spcPts val="300"/>
                        </a:spcBef>
                        <a:spcAft>
                          <a:spcPts val="300"/>
                        </a:spcAft>
                      </a:pPr>
                      <a:r>
                        <a:rPr lang="en-NZ" sz="1400">
                          <a:effectLst/>
                          <a:latin typeface="Arial"/>
                          <a:ea typeface="Times New Roman"/>
                        </a:rPr>
                        <a:t>(c)</a:t>
                      </a:r>
                    </a:p>
                  </a:txBody>
                  <a:tcPr marL="68580" marR="68580" marT="0" marB="0" anchor="ctr"/>
                </a:tc>
                <a:tc>
                  <a:txBody>
                    <a:bodyPr/>
                    <a:lstStyle/>
                    <a:p>
                      <a:pPr>
                        <a:lnSpc>
                          <a:spcPct val="120000"/>
                        </a:lnSpc>
                        <a:spcBef>
                          <a:spcPts val="300"/>
                        </a:spcBef>
                        <a:spcAft>
                          <a:spcPts val="300"/>
                        </a:spcAft>
                      </a:pPr>
                      <a:r>
                        <a:rPr lang="en-NZ" sz="1400">
                          <a:effectLst/>
                          <a:latin typeface="Arial"/>
                          <a:ea typeface="Times New Roman"/>
                        </a:rPr>
                        <a:t>Disposable incomes of consumers would increase, increasing consumption and hence increasing AD. Real GDP increases because more would be produced to meet the extra demand.</a:t>
                      </a:r>
                    </a:p>
                  </a:txBody>
                  <a:tcPr marL="68580" marR="68580" marT="0" marB="0"/>
                </a:tc>
              </a:tr>
              <a:tr h="3164216">
                <a:tc>
                  <a:txBody>
                    <a:bodyPr/>
                    <a:lstStyle/>
                    <a:p>
                      <a:pPr algn="ctr">
                        <a:lnSpc>
                          <a:spcPct val="120000"/>
                        </a:lnSpc>
                        <a:spcBef>
                          <a:spcPts val="300"/>
                        </a:spcBef>
                        <a:spcAft>
                          <a:spcPts val="300"/>
                        </a:spcAft>
                      </a:pPr>
                      <a:r>
                        <a:rPr lang="en-NZ" sz="1400">
                          <a:effectLst/>
                          <a:latin typeface="Arial"/>
                          <a:ea typeface="Times New Roman"/>
                        </a:rPr>
                        <a:t>(d)</a:t>
                      </a:r>
                    </a:p>
                  </a:txBody>
                  <a:tcPr marL="68580" marR="68580" marT="0" marB="0" anchor="ctr"/>
                </a:tc>
                <a:tc>
                  <a:txBody>
                    <a:bodyPr/>
                    <a:lstStyle/>
                    <a:p>
                      <a:pPr>
                        <a:lnSpc>
                          <a:spcPct val="120000"/>
                        </a:lnSpc>
                        <a:spcBef>
                          <a:spcPts val="300"/>
                        </a:spcBef>
                        <a:spcAft>
                          <a:spcPts val="300"/>
                        </a:spcAft>
                      </a:pPr>
                      <a:r>
                        <a:rPr lang="en-NZ" sz="1400" dirty="0">
                          <a:effectLst/>
                          <a:latin typeface="Arial"/>
                          <a:ea typeface="Times New Roman"/>
                        </a:rPr>
                        <a:t>A reduction in interest rates would increase consumption as mortgage payments would decrease and the return on savings would decrease. Investment would increase due to the lower cost of borrowing. Exports would increase due to the depreciation of the New Zealand dollar as there would be a drop in foreign investment.</a:t>
                      </a:r>
                    </a:p>
                    <a:p>
                      <a:pPr>
                        <a:lnSpc>
                          <a:spcPct val="120000"/>
                        </a:lnSpc>
                        <a:spcBef>
                          <a:spcPts val="300"/>
                        </a:spcBef>
                        <a:spcAft>
                          <a:spcPts val="300"/>
                        </a:spcAft>
                      </a:pPr>
                      <a:r>
                        <a:rPr lang="en-NZ" sz="1400" dirty="0">
                          <a:effectLst/>
                          <a:latin typeface="Arial"/>
                          <a:ea typeface="Times New Roman"/>
                        </a:rPr>
                        <a:t>AD will increase as C, I and X will increase. So real GDP and growth increase as more is produced to meet the extra demand.</a:t>
                      </a:r>
                    </a:p>
                    <a:p>
                      <a:pPr>
                        <a:lnSpc>
                          <a:spcPct val="120000"/>
                        </a:lnSpc>
                        <a:spcBef>
                          <a:spcPts val="300"/>
                        </a:spcBef>
                        <a:spcAft>
                          <a:spcPts val="300"/>
                        </a:spcAft>
                      </a:pPr>
                      <a:r>
                        <a:rPr lang="en-NZ" sz="1400" dirty="0">
                          <a:effectLst/>
                          <a:latin typeface="Arial"/>
                          <a:ea typeface="Times New Roman"/>
                        </a:rPr>
                        <a:t>AD would probably increase by more with an interest rate cut compared to an income tax cut as more components of AD are increasing.</a:t>
                      </a:r>
                    </a:p>
                    <a:p>
                      <a:pPr>
                        <a:lnSpc>
                          <a:spcPct val="120000"/>
                        </a:lnSpc>
                        <a:spcBef>
                          <a:spcPts val="300"/>
                        </a:spcBef>
                        <a:spcAft>
                          <a:spcPts val="300"/>
                        </a:spcAft>
                      </a:pPr>
                      <a:r>
                        <a:rPr lang="en-NZ" sz="1400" dirty="0">
                          <a:effectLst/>
                          <a:latin typeface="Arial"/>
                          <a:ea typeface="Times New Roman"/>
                        </a:rPr>
                        <a:t>Because of the greater increase in AD there would be a greater increase in real GDP and hence a greater impact on growth.</a:t>
                      </a:r>
                    </a:p>
                    <a:p>
                      <a:pPr>
                        <a:lnSpc>
                          <a:spcPct val="120000"/>
                        </a:lnSpc>
                        <a:spcBef>
                          <a:spcPts val="300"/>
                        </a:spcBef>
                        <a:spcAft>
                          <a:spcPts val="300"/>
                        </a:spcAft>
                      </a:pPr>
                      <a:endParaRPr lang="en-NZ" sz="1400" dirty="0">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32244495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67" r:id="rId3" imgW="139700" imgH="139700" progId="Equation.DSMT4">
                  <p:embed/>
                </p:oleObj>
              </mc:Choice>
              <mc:Fallback>
                <p:oleObj r:id="rId3" imgW="139700" imgH="13970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3"/>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68" r:id="rId5" imgW="139700" imgH="139700" progId="Equation.DSMT4">
                  <p:embed/>
                </p:oleObj>
              </mc:Choice>
              <mc:Fallback>
                <p:oleObj r:id="rId5" imgW="139700" imgH="1397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69" r:id="rId6" imgW="139700" imgH="139700" progId="Equation.DSMT4">
                  <p:embed/>
                </p:oleObj>
              </mc:Choice>
              <mc:Fallback>
                <p:oleObj r:id="rId6" imgW="139700" imgH="1397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70" r:id="rId7" imgW="139700" imgH="139700" progId="Equation.DSMT4">
                  <p:embed/>
                </p:oleObj>
              </mc:Choice>
              <mc:Fallback>
                <p:oleObj r:id="rId7" imgW="139700" imgH="1397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71" r:id="rId8" imgW="139700" imgH="139700" progId="Equation.DSMT4">
                  <p:embed/>
                </p:oleObj>
              </mc:Choice>
              <mc:Fallback>
                <p:oleObj r:id="rId8" imgW="139700" imgH="1397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 name="Object 7"/>
          <p:cNvGraphicFramePr>
            <a:graphicFrameLocks noChangeAspect="1"/>
          </p:cNvGraphicFramePr>
          <p:nvPr/>
        </p:nvGraphicFramePr>
        <p:xfrm>
          <a:off x="1343025" y="2814638"/>
          <a:ext cx="142875" cy="142875"/>
        </p:xfrm>
        <a:graphic>
          <a:graphicData uri="http://schemas.openxmlformats.org/presentationml/2006/ole">
            <mc:AlternateContent xmlns:mc="http://schemas.openxmlformats.org/markup-compatibility/2006">
              <mc:Choice xmlns:v="urn:schemas-microsoft-com:vml" Requires="v">
                <p:oleObj spid="_x0000_s2072" r:id="rId9" imgW="139700" imgH="139700" progId="Equation.DSMT4">
                  <p:embed/>
                </p:oleObj>
              </mc:Choice>
              <mc:Fallback>
                <p:oleObj r:id="rId9" imgW="139700" imgH="1397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3025" y="2814638"/>
                        <a:ext cx="142875" cy="142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37299125"/>
              </p:ext>
            </p:extLst>
          </p:nvPr>
        </p:nvGraphicFramePr>
        <p:xfrm>
          <a:off x="323528" y="188640"/>
          <a:ext cx="8136904" cy="6455360"/>
        </p:xfrm>
        <a:graphic>
          <a:graphicData uri="http://schemas.openxmlformats.org/drawingml/2006/table">
            <a:tbl>
              <a:tblPr firstRow="1" firstCol="1" lastRow="1" lastCol="1" bandRow="1" bandCol="1">
                <a:tableStyleId>{5C22544A-7EE6-4342-B048-85BDC9FD1C3A}</a:tableStyleId>
              </a:tblPr>
              <a:tblGrid>
                <a:gridCol w="1134080"/>
                <a:gridCol w="7002824"/>
              </a:tblGrid>
              <a:tr h="419584">
                <a:tc>
                  <a:txBody>
                    <a:bodyPr/>
                    <a:lstStyle/>
                    <a:p>
                      <a:pPr algn="ctr">
                        <a:lnSpc>
                          <a:spcPct val="120000"/>
                        </a:lnSpc>
                        <a:spcBef>
                          <a:spcPts val="300"/>
                        </a:spcBef>
                        <a:spcAft>
                          <a:spcPts val="300"/>
                        </a:spcAft>
                      </a:pPr>
                      <a:r>
                        <a:rPr lang="en-AU" sz="1600" dirty="0">
                          <a:effectLst/>
                        </a:rPr>
                        <a:t>Two</a:t>
                      </a:r>
                      <a:endParaRPr lang="en-NZ" sz="1600" b="1" dirty="0">
                        <a:effectLst/>
                        <a:latin typeface="Arial"/>
                        <a:ea typeface="Times New Roman"/>
                        <a:cs typeface="Times New Roman"/>
                      </a:endParaRPr>
                    </a:p>
                  </a:txBody>
                  <a:tcPr marL="68580" marR="68580" marT="0" marB="0" anchor="ctr"/>
                </a:tc>
                <a:tc>
                  <a:txBody>
                    <a:bodyPr/>
                    <a:lstStyle/>
                    <a:p>
                      <a:pPr algn="l">
                        <a:lnSpc>
                          <a:spcPct val="120000"/>
                        </a:lnSpc>
                        <a:spcBef>
                          <a:spcPts val="300"/>
                        </a:spcBef>
                        <a:spcAft>
                          <a:spcPts val="300"/>
                        </a:spcAft>
                      </a:pPr>
                      <a:r>
                        <a:rPr lang="en-AU" sz="1600" dirty="0">
                          <a:effectLst/>
                        </a:rPr>
                        <a:t>Expected Coverage</a:t>
                      </a:r>
                      <a:endParaRPr lang="en-NZ" sz="1600" b="1" dirty="0">
                        <a:effectLst/>
                        <a:latin typeface="Arial"/>
                        <a:ea typeface="Times New Roman"/>
                        <a:cs typeface="Times New Roman"/>
                      </a:endParaRPr>
                    </a:p>
                  </a:txBody>
                  <a:tcPr marL="68580" marR="68580" marT="0" marB="0"/>
                </a:tc>
              </a:tr>
              <a:tr h="419584">
                <a:tc>
                  <a:txBody>
                    <a:bodyPr/>
                    <a:lstStyle/>
                    <a:p>
                      <a:pPr algn="ctr">
                        <a:lnSpc>
                          <a:spcPct val="120000"/>
                        </a:lnSpc>
                        <a:spcBef>
                          <a:spcPts val="300"/>
                        </a:spcBef>
                        <a:spcAft>
                          <a:spcPts val="300"/>
                        </a:spcAft>
                      </a:pPr>
                      <a:r>
                        <a:rPr lang="en-NZ" sz="1600" dirty="0">
                          <a:effectLst/>
                        </a:rPr>
                        <a:t>(a)</a:t>
                      </a:r>
                      <a:endParaRPr lang="en-NZ" sz="1600" dirty="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dirty="0">
                          <a:effectLst/>
                        </a:rPr>
                        <a:t>The maximum possible combination of output that can be produced with a given level of resources and technology.</a:t>
                      </a:r>
                      <a:endParaRPr lang="en-NZ" sz="1600" dirty="0">
                        <a:effectLst/>
                        <a:latin typeface="Arial"/>
                        <a:ea typeface="Times New Roman"/>
                      </a:endParaRPr>
                    </a:p>
                  </a:txBody>
                  <a:tcPr marL="68580" marR="68580" marT="0" marB="0"/>
                </a:tc>
              </a:tr>
              <a:tr h="419584">
                <a:tc>
                  <a:txBody>
                    <a:bodyPr/>
                    <a:lstStyle/>
                    <a:p>
                      <a:pPr algn="ctr">
                        <a:lnSpc>
                          <a:spcPct val="120000"/>
                        </a:lnSpc>
                        <a:spcBef>
                          <a:spcPts val="300"/>
                        </a:spcBef>
                        <a:spcAft>
                          <a:spcPts val="300"/>
                        </a:spcAft>
                      </a:pPr>
                      <a:r>
                        <a:rPr lang="en-NZ" sz="1600">
                          <a:effectLst/>
                        </a:rPr>
                        <a:t>(b)</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dirty="0">
                          <a:effectLst/>
                        </a:rPr>
                        <a:t>The economy will move to a point on the curve, to the left of point A (Graph Three).</a:t>
                      </a:r>
                      <a:endParaRPr lang="en-NZ" sz="1600" dirty="0">
                        <a:effectLst/>
                        <a:latin typeface="Arial"/>
                        <a:ea typeface="Times New Roman"/>
                      </a:endParaRPr>
                    </a:p>
                  </a:txBody>
                  <a:tcPr marL="68580" marR="68580" marT="0" marB="0"/>
                </a:tc>
              </a:tr>
              <a:tr h="1116570">
                <a:tc>
                  <a:txBody>
                    <a:bodyPr/>
                    <a:lstStyle/>
                    <a:p>
                      <a:pPr algn="ctr">
                        <a:lnSpc>
                          <a:spcPct val="120000"/>
                        </a:lnSpc>
                        <a:spcBef>
                          <a:spcPts val="300"/>
                        </a:spcBef>
                        <a:spcAft>
                          <a:spcPts val="300"/>
                        </a:spcAft>
                      </a:pPr>
                      <a:r>
                        <a:rPr lang="en-NZ" sz="1600">
                          <a:effectLst/>
                        </a:rPr>
                        <a:t>(c)</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dirty="0">
                          <a:effectLst/>
                        </a:rPr>
                        <a:t>More investment means the economy is producing more capital goods. For this to happen there must be a reduction in the output of consumer goods (opportunity cost) due to scarce resources.</a:t>
                      </a:r>
                      <a:endParaRPr lang="en-NZ" sz="1600" dirty="0">
                        <a:effectLst/>
                        <a:latin typeface="Arial"/>
                        <a:ea typeface="Times New Roman"/>
                      </a:endParaRPr>
                    </a:p>
                  </a:txBody>
                  <a:tcPr marL="68580" marR="68580" marT="0" marB="0"/>
                </a:tc>
              </a:tr>
              <a:tr h="3791064">
                <a:tc>
                  <a:txBody>
                    <a:bodyPr/>
                    <a:lstStyle/>
                    <a:p>
                      <a:pPr algn="ctr">
                        <a:lnSpc>
                          <a:spcPct val="120000"/>
                        </a:lnSpc>
                        <a:spcBef>
                          <a:spcPts val="300"/>
                        </a:spcBef>
                        <a:spcAft>
                          <a:spcPts val="300"/>
                        </a:spcAft>
                      </a:pPr>
                      <a:r>
                        <a:rPr lang="en-NZ" sz="1600">
                          <a:effectLst/>
                        </a:rPr>
                        <a:t>(d)</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dirty="0">
                          <a:effectLst/>
                        </a:rPr>
                        <a:t>Foregoing consumption will reduce short-term growth as less consumption will reduce AD, so less will be produced due to the lower demand</a:t>
                      </a:r>
                    </a:p>
                    <a:p>
                      <a:pPr>
                        <a:lnSpc>
                          <a:spcPct val="120000"/>
                        </a:lnSpc>
                        <a:spcBef>
                          <a:spcPts val="300"/>
                        </a:spcBef>
                        <a:spcAft>
                          <a:spcPts val="300"/>
                        </a:spcAft>
                      </a:pPr>
                      <a:r>
                        <a:rPr lang="en-NZ" sz="1600" dirty="0">
                          <a:effectLst/>
                        </a:rPr>
                        <a:t>OR</a:t>
                      </a:r>
                    </a:p>
                    <a:p>
                      <a:pPr>
                        <a:lnSpc>
                          <a:spcPct val="120000"/>
                        </a:lnSpc>
                        <a:spcBef>
                          <a:spcPts val="300"/>
                        </a:spcBef>
                        <a:spcAft>
                          <a:spcPts val="300"/>
                        </a:spcAft>
                      </a:pPr>
                      <a:r>
                        <a:rPr lang="en-NZ" sz="1600" dirty="0">
                          <a:effectLst/>
                        </a:rPr>
                        <a:t>Foregoing consumption will have no effect on short-term growth as the increase in capital goods has been offset by the drop in consumer goods, so the economy is still on the same PPF.</a:t>
                      </a:r>
                    </a:p>
                    <a:p>
                      <a:pPr>
                        <a:lnSpc>
                          <a:spcPct val="120000"/>
                        </a:lnSpc>
                        <a:spcBef>
                          <a:spcPts val="300"/>
                        </a:spcBef>
                        <a:spcAft>
                          <a:spcPts val="300"/>
                        </a:spcAft>
                      </a:pPr>
                      <a:r>
                        <a:rPr lang="en-NZ" sz="1600" dirty="0">
                          <a:effectLst/>
                        </a:rPr>
                        <a:t>In contrast, foregoing consumption will increase long-term growth as more resources will be become available for investment (more capital goods), so productive capacity of the economy will increase, enabling  greater future output and growth (PPF in Graph Four shifts outwards).</a:t>
                      </a:r>
                    </a:p>
                    <a:p>
                      <a:pPr>
                        <a:lnSpc>
                          <a:spcPct val="120000"/>
                        </a:lnSpc>
                        <a:spcBef>
                          <a:spcPts val="300"/>
                        </a:spcBef>
                        <a:spcAft>
                          <a:spcPts val="300"/>
                        </a:spcAft>
                      </a:pPr>
                      <a:endParaRPr lang="en-NZ" sz="1800" dirty="0">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1696342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97882931"/>
              </p:ext>
            </p:extLst>
          </p:nvPr>
        </p:nvGraphicFramePr>
        <p:xfrm>
          <a:off x="395536" y="188640"/>
          <a:ext cx="8280920" cy="6552728"/>
        </p:xfrm>
        <a:graphic>
          <a:graphicData uri="http://schemas.openxmlformats.org/drawingml/2006/table">
            <a:tbl>
              <a:tblPr firstRow="1" firstCol="1" lastRow="1" lastCol="1" bandRow="1" bandCol="1">
                <a:tableStyleId>{5C22544A-7EE6-4342-B048-85BDC9FD1C3A}</a:tableStyleId>
              </a:tblPr>
              <a:tblGrid>
                <a:gridCol w="864096"/>
                <a:gridCol w="7416824"/>
              </a:tblGrid>
              <a:tr h="259269">
                <a:tc>
                  <a:txBody>
                    <a:bodyPr/>
                    <a:lstStyle/>
                    <a:p>
                      <a:pPr algn="ctr">
                        <a:lnSpc>
                          <a:spcPct val="120000"/>
                        </a:lnSpc>
                        <a:spcBef>
                          <a:spcPts val="300"/>
                        </a:spcBef>
                        <a:spcAft>
                          <a:spcPts val="300"/>
                        </a:spcAft>
                      </a:pPr>
                      <a:r>
                        <a:rPr lang="en-AU" sz="1400" dirty="0">
                          <a:effectLst/>
                        </a:rPr>
                        <a:t>Three</a:t>
                      </a:r>
                      <a:endParaRPr lang="en-NZ" sz="1400" b="1" dirty="0">
                        <a:effectLst/>
                        <a:latin typeface="Arial"/>
                        <a:ea typeface="Times New Roman"/>
                        <a:cs typeface="Times New Roman"/>
                      </a:endParaRPr>
                    </a:p>
                  </a:txBody>
                  <a:tcPr marL="61131" marR="61131" marT="0" marB="0" anchor="ctr"/>
                </a:tc>
                <a:tc>
                  <a:txBody>
                    <a:bodyPr/>
                    <a:lstStyle/>
                    <a:p>
                      <a:pPr algn="l">
                        <a:lnSpc>
                          <a:spcPct val="120000"/>
                        </a:lnSpc>
                        <a:spcBef>
                          <a:spcPts val="300"/>
                        </a:spcBef>
                        <a:spcAft>
                          <a:spcPts val="300"/>
                        </a:spcAft>
                      </a:pPr>
                      <a:r>
                        <a:rPr lang="en-AU" sz="1400">
                          <a:effectLst/>
                        </a:rPr>
                        <a:t>Expected Coverage</a:t>
                      </a:r>
                      <a:endParaRPr lang="en-NZ" sz="1400" b="1">
                        <a:effectLst/>
                        <a:latin typeface="Arial"/>
                        <a:ea typeface="Times New Roman"/>
                        <a:cs typeface="Times New Roman"/>
                      </a:endParaRPr>
                    </a:p>
                  </a:txBody>
                  <a:tcPr marL="61131" marR="61131" marT="0" marB="0"/>
                </a:tc>
              </a:tr>
              <a:tr h="932136">
                <a:tc>
                  <a:txBody>
                    <a:bodyPr/>
                    <a:lstStyle/>
                    <a:p>
                      <a:pPr algn="ctr">
                        <a:lnSpc>
                          <a:spcPct val="120000"/>
                        </a:lnSpc>
                        <a:spcBef>
                          <a:spcPts val="300"/>
                        </a:spcBef>
                        <a:spcAft>
                          <a:spcPts val="300"/>
                        </a:spcAft>
                      </a:pPr>
                      <a:r>
                        <a:rPr lang="en-NZ" sz="1400">
                          <a:effectLst/>
                        </a:rPr>
                        <a:t>(a)</a:t>
                      </a:r>
                      <a:endParaRPr lang="en-NZ" sz="1400">
                        <a:effectLst/>
                        <a:latin typeface="Arial"/>
                        <a:ea typeface="Times New Roman"/>
                      </a:endParaRPr>
                    </a:p>
                  </a:txBody>
                  <a:tcPr marL="61131" marR="61131" marT="0" marB="0" anchor="ctr"/>
                </a:tc>
                <a:tc>
                  <a:txBody>
                    <a:bodyPr/>
                    <a:lstStyle/>
                    <a:p>
                      <a:pPr>
                        <a:lnSpc>
                          <a:spcPct val="120000"/>
                        </a:lnSpc>
                        <a:spcBef>
                          <a:spcPts val="300"/>
                        </a:spcBef>
                        <a:spcAft>
                          <a:spcPts val="300"/>
                        </a:spcAft>
                      </a:pPr>
                      <a:r>
                        <a:rPr lang="en-NZ" sz="1400">
                          <a:effectLst/>
                        </a:rPr>
                        <a:t>For example:</a:t>
                      </a:r>
                    </a:p>
                    <a:p>
                      <a:pPr marL="342900" lvl="0" indent="-342900">
                        <a:lnSpc>
                          <a:spcPct val="120000"/>
                        </a:lnSpc>
                        <a:spcBef>
                          <a:spcPts val="300"/>
                        </a:spcBef>
                        <a:spcAft>
                          <a:spcPts val="300"/>
                        </a:spcAft>
                        <a:buFont typeface="Symbol"/>
                        <a:buChar char=""/>
                        <a:tabLst>
                          <a:tab pos="107950" algn="l"/>
                          <a:tab pos="457200" algn="l"/>
                        </a:tabLst>
                      </a:pPr>
                      <a:r>
                        <a:rPr lang="en-NZ" sz="1400">
                          <a:effectLst/>
                        </a:rPr>
                        <a:t>Government direct tax revenue will increase due to incomes increasing.</a:t>
                      </a:r>
                    </a:p>
                    <a:p>
                      <a:pPr marL="342900" lvl="0" indent="-342900">
                        <a:lnSpc>
                          <a:spcPct val="120000"/>
                        </a:lnSpc>
                        <a:spcBef>
                          <a:spcPts val="300"/>
                        </a:spcBef>
                        <a:spcAft>
                          <a:spcPts val="300"/>
                        </a:spcAft>
                        <a:buFont typeface="Symbol"/>
                        <a:buChar char=""/>
                        <a:tabLst>
                          <a:tab pos="107950" algn="l"/>
                          <a:tab pos="457200" algn="l"/>
                        </a:tabLst>
                      </a:pPr>
                      <a:r>
                        <a:rPr lang="en-NZ" sz="1400">
                          <a:effectLst/>
                        </a:rPr>
                        <a:t>Government indirect tax revenue (GST) will increase due to increases in spending.</a:t>
                      </a:r>
                      <a:endParaRPr lang="en-NZ" sz="1400">
                        <a:effectLst/>
                        <a:latin typeface="Arial"/>
                        <a:ea typeface="Times New Roman"/>
                      </a:endParaRPr>
                    </a:p>
                  </a:txBody>
                  <a:tcPr marL="61131" marR="61131" marT="0" marB="0"/>
                </a:tc>
              </a:tr>
              <a:tr h="1191405">
                <a:tc>
                  <a:txBody>
                    <a:bodyPr/>
                    <a:lstStyle/>
                    <a:p>
                      <a:pPr algn="ctr">
                        <a:lnSpc>
                          <a:spcPct val="120000"/>
                        </a:lnSpc>
                        <a:spcBef>
                          <a:spcPts val="300"/>
                        </a:spcBef>
                        <a:spcAft>
                          <a:spcPts val="300"/>
                        </a:spcAft>
                      </a:pPr>
                      <a:r>
                        <a:rPr lang="en-NZ" sz="1400">
                          <a:effectLst/>
                        </a:rPr>
                        <a:t>(b)</a:t>
                      </a:r>
                      <a:endParaRPr lang="en-NZ" sz="1400">
                        <a:effectLst/>
                        <a:latin typeface="Arial"/>
                        <a:ea typeface="Times New Roman"/>
                      </a:endParaRPr>
                    </a:p>
                  </a:txBody>
                  <a:tcPr marL="61131" marR="61131" marT="0" marB="0" anchor="ctr"/>
                </a:tc>
                <a:tc>
                  <a:txBody>
                    <a:bodyPr/>
                    <a:lstStyle/>
                    <a:p>
                      <a:pPr>
                        <a:lnSpc>
                          <a:spcPct val="120000"/>
                        </a:lnSpc>
                        <a:spcBef>
                          <a:spcPts val="300"/>
                        </a:spcBef>
                        <a:spcAft>
                          <a:spcPts val="300"/>
                        </a:spcAft>
                      </a:pPr>
                      <a:r>
                        <a:rPr lang="en-NZ" sz="1400">
                          <a:effectLst/>
                        </a:rPr>
                        <a:t>For example:</a:t>
                      </a:r>
                    </a:p>
                    <a:p>
                      <a:pPr marL="342900" lvl="0" indent="-342900">
                        <a:lnSpc>
                          <a:spcPct val="120000"/>
                        </a:lnSpc>
                        <a:spcBef>
                          <a:spcPts val="300"/>
                        </a:spcBef>
                        <a:spcAft>
                          <a:spcPts val="300"/>
                        </a:spcAft>
                        <a:buFont typeface="Symbol"/>
                        <a:buChar char=""/>
                        <a:tabLst>
                          <a:tab pos="107950" algn="l"/>
                          <a:tab pos="457200" algn="l"/>
                        </a:tabLst>
                      </a:pPr>
                      <a:r>
                        <a:rPr lang="en-NZ" sz="1400">
                          <a:effectLst/>
                        </a:rPr>
                        <a:t>Higher standard of living due to more goods and services being produced and incomes increasing</a:t>
                      </a:r>
                    </a:p>
                    <a:p>
                      <a:pPr marL="342900" lvl="0" indent="-342900">
                        <a:lnSpc>
                          <a:spcPct val="120000"/>
                        </a:lnSpc>
                        <a:spcBef>
                          <a:spcPts val="300"/>
                        </a:spcBef>
                        <a:spcAft>
                          <a:spcPts val="300"/>
                        </a:spcAft>
                        <a:buFont typeface="Symbol"/>
                        <a:buChar char=""/>
                        <a:tabLst>
                          <a:tab pos="107950" algn="l"/>
                          <a:tab pos="457200" algn="l"/>
                        </a:tabLst>
                      </a:pPr>
                      <a:r>
                        <a:rPr lang="en-NZ" sz="1400">
                          <a:effectLst/>
                        </a:rPr>
                        <a:t>more jobs available as more workers needed to produce greater output.</a:t>
                      </a:r>
                      <a:endParaRPr lang="en-NZ" sz="1400">
                        <a:effectLst/>
                        <a:latin typeface="Arial"/>
                        <a:ea typeface="Times New Roman"/>
                      </a:endParaRPr>
                    </a:p>
                  </a:txBody>
                  <a:tcPr marL="61131" marR="61131" marT="0" marB="0"/>
                </a:tc>
              </a:tr>
              <a:tr h="4169918">
                <a:tc>
                  <a:txBody>
                    <a:bodyPr/>
                    <a:lstStyle/>
                    <a:p>
                      <a:pPr algn="ctr">
                        <a:lnSpc>
                          <a:spcPct val="120000"/>
                        </a:lnSpc>
                        <a:spcBef>
                          <a:spcPts val="300"/>
                        </a:spcBef>
                        <a:spcAft>
                          <a:spcPts val="300"/>
                        </a:spcAft>
                      </a:pPr>
                      <a:r>
                        <a:rPr lang="en-NZ" sz="1400">
                          <a:effectLst/>
                        </a:rPr>
                        <a:t>(c)</a:t>
                      </a:r>
                      <a:endParaRPr lang="en-NZ" sz="1400">
                        <a:effectLst/>
                        <a:latin typeface="Arial"/>
                        <a:ea typeface="Times New Roman"/>
                      </a:endParaRPr>
                    </a:p>
                  </a:txBody>
                  <a:tcPr marL="61131" marR="61131" marT="0" marB="0" anchor="ctr"/>
                </a:tc>
                <a:tc>
                  <a:txBody>
                    <a:bodyPr/>
                    <a:lstStyle/>
                    <a:p>
                      <a:pPr>
                        <a:lnSpc>
                          <a:spcPct val="120000"/>
                        </a:lnSpc>
                        <a:spcBef>
                          <a:spcPts val="300"/>
                        </a:spcBef>
                        <a:spcAft>
                          <a:spcPts val="300"/>
                        </a:spcAft>
                      </a:pPr>
                      <a:r>
                        <a:rPr lang="en-NZ" sz="1400" dirty="0">
                          <a:effectLst/>
                        </a:rPr>
                        <a:t>Examples of Benefits:</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Firms will benefit from greater revenue and profits due to increased incomes and hence increased spending by households.</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Employees may have increases in income due to firms making greater profits and more work required. More employment opportunities as firms need more workers to produce more.</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Growth may encourage the development of more environmentally friendly production techniques and more consumers will be able to afford environmentally friendly products.</a:t>
                      </a:r>
                    </a:p>
                    <a:p>
                      <a:pPr marL="107950" indent="-107950">
                        <a:lnSpc>
                          <a:spcPct val="120000"/>
                        </a:lnSpc>
                        <a:spcBef>
                          <a:spcPts val="300"/>
                        </a:spcBef>
                        <a:spcAft>
                          <a:spcPts val="300"/>
                        </a:spcAft>
                        <a:tabLst>
                          <a:tab pos="107950" algn="l"/>
                          <a:tab pos="457200" algn="l"/>
                        </a:tabLst>
                      </a:pPr>
                      <a:r>
                        <a:rPr lang="en-NZ" sz="1400" dirty="0">
                          <a:effectLst/>
                        </a:rPr>
                        <a:t>Examples of costs:</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Firms may have increased costs as resources becoming more scarce due to growth. Increased growth may increase inflation, which will also increase costs for firms.</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Employees may have to work longer hours which will increase their stress levels and reduce leisure time.</a:t>
                      </a:r>
                    </a:p>
                    <a:p>
                      <a:pPr marL="342900" lvl="0" indent="-342900">
                        <a:lnSpc>
                          <a:spcPct val="120000"/>
                        </a:lnSpc>
                        <a:spcBef>
                          <a:spcPts val="300"/>
                        </a:spcBef>
                        <a:spcAft>
                          <a:spcPts val="300"/>
                        </a:spcAft>
                        <a:buFont typeface="Symbol"/>
                        <a:buChar char=""/>
                        <a:tabLst>
                          <a:tab pos="107950" algn="l"/>
                          <a:tab pos="457200" algn="l"/>
                        </a:tabLst>
                      </a:pPr>
                      <a:r>
                        <a:rPr lang="en-NZ" sz="1400" dirty="0">
                          <a:effectLst/>
                        </a:rPr>
                        <a:t>Increased growth may result in more pollution, the destruction/damage of forests, animal habitats, and global warming etc.</a:t>
                      </a:r>
                      <a:endParaRPr lang="en-NZ" sz="1400" dirty="0">
                        <a:effectLst/>
                        <a:latin typeface="Arial"/>
                        <a:ea typeface="Times New Roman"/>
                      </a:endParaRPr>
                    </a:p>
                  </a:txBody>
                  <a:tcPr marL="61131" marR="61131" marT="0" marB="0"/>
                </a:tc>
              </a:tr>
            </a:tbl>
          </a:graphicData>
        </a:graphic>
      </p:graphicFrame>
    </p:spTree>
    <p:extLst>
      <p:ext uri="{BB962C8B-B14F-4D97-AF65-F5344CB8AC3E}">
        <p14:creationId xmlns:p14="http://schemas.microsoft.com/office/powerpoint/2010/main" val="1753925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81526942"/>
              </p:ext>
            </p:extLst>
          </p:nvPr>
        </p:nvGraphicFramePr>
        <p:xfrm>
          <a:off x="323528" y="332656"/>
          <a:ext cx="8496944" cy="6496243"/>
        </p:xfrm>
        <a:graphic>
          <a:graphicData uri="http://schemas.openxmlformats.org/drawingml/2006/table">
            <a:tbl>
              <a:tblPr firstRow="1" firstCol="1" lastRow="1" lastCol="1" bandRow="1" bandCol="1">
                <a:tableStyleId>{5C22544A-7EE6-4342-B048-85BDC9FD1C3A}</a:tableStyleId>
              </a:tblPr>
              <a:tblGrid>
                <a:gridCol w="901456"/>
                <a:gridCol w="7595488"/>
              </a:tblGrid>
              <a:tr h="215900">
                <a:tc>
                  <a:txBody>
                    <a:bodyPr/>
                    <a:lstStyle/>
                    <a:p>
                      <a:pPr algn="ctr">
                        <a:lnSpc>
                          <a:spcPct val="120000"/>
                        </a:lnSpc>
                        <a:spcBef>
                          <a:spcPts val="300"/>
                        </a:spcBef>
                        <a:spcAft>
                          <a:spcPts val="300"/>
                        </a:spcAft>
                      </a:pPr>
                      <a:r>
                        <a:rPr lang="en-AU" sz="1600">
                          <a:effectLst/>
                        </a:rPr>
                        <a:t>Four</a:t>
                      </a:r>
                      <a:endParaRPr lang="en-NZ" sz="1600" b="1">
                        <a:effectLst/>
                        <a:latin typeface="Arial"/>
                        <a:ea typeface="Times New Roman"/>
                        <a:cs typeface="Times New Roman"/>
                      </a:endParaRPr>
                    </a:p>
                  </a:txBody>
                  <a:tcPr marL="68580" marR="68580" marT="0" marB="0" anchor="ctr"/>
                </a:tc>
                <a:tc>
                  <a:txBody>
                    <a:bodyPr/>
                    <a:lstStyle/>
                    <a:p>
                      <a:pPr algn="l">
                        <a:lnSpc>
                          <a:spcPct val="120000"/>
                        </a:lnSpc>
                        <a:spcBef>
                          <a:spcPts val="300"/>
                        </a:spcBef>
                        <a:spcAft>
                          <a:spcPts val="300"/>
                        </a:spcAft>
                      </a:pPr>
                      <a:r>
                        <a:rPr lang="en-AU" sz="1600">
                          <a:effectLst/>
                        </a:rPr>
                        <a:t>Expected Coverage</a:t>
                      </a:r>
                      <a:endParaRPr lang="en-NZ" sz="1600" b="1">
                        <a:effectLst/>
                        <a:latin typeface="Arial"/>
                        <a:ea typeface="Times New Roman"/>
                        <a:cs typeface="Times New Roman"/>
                      </a:endParaRPr>
                    </a:p>
                  </a:txBody>
                  <a:tcPr marL="68580" marR="68580" marT="0" marB="0"/>
                </a:tc>
              </a:tr>
              <a:tr h="215900">
                <a:tc>
                  <a:txBody>
                    <a:bodyPr/>
                    <a:lstStyle/>
                    <a:p>
                      <a:pPr algn="ctr">
                        <a:lnSpc>
                          <a:spcPct val="120000"/>
                        </a:lnSpc>
                        <a:spcBef>
                          <a:spcPts val="300"/>
                        </a:spcBef>
                        <a:spcAft>
                          <a:spcPts val="300"/>
                        </a:spcAft>
                      </a:pPr>
                      <a:r>
                        <a:rPr lang="en-NZ" sz="1600">
                          <a:effectLst/>
                        </a:rPr>
                        <a:t>(a)</a:t>
                      </a:r>
                      <a:endParaRPr lang="en-NZ" sz="1600">
                        <a:effectLst/>
                        <a:latin typeface="Arial"/>
                        <a:ea typeface="Times New Roman"/>
                      </a:endParaRPr>
                    </a:p>
                  </a:txBody>
                  <a:tcPr marL="68580" marR="68580" marT="0" marB="0" anchor="ctr"/>
                </a:tc>
                <a:tc>
                  <a:txBody>
                    <a:bodyPr/>
                    <a:lstStyle/>
                    <a:p>
                      <a:pPr marL="342900" lvl="0" indent="-342900" fontAlgn="base">
                        <a:lnSpc>
                          <a:spcPct val="120000"/>
                        </a:lnSpc>
                        <a:spcBef>
                          <a:spcPts val="300"/>
                        </a:spcBef>
                        <a:spcAft>
                          <a:spcPts val="300"/>
                        </a:spcAft>
                        <a:buSzPts val="1000"/>
                        <a:buFont typeface="Arial"/>
                        <a:buAutoNum type="romanLcParenBoth"/>
                        <a:tabLst>
                          <a:tab pos="234315" algn="l"/>
                        </a:tabLst>
                      </a:pPr>
                      <a:r>
                        <a:rPr lang="en-US" sz="1600" u="none" strike="noStrike">
                          <a:effectLst/>
                        </a:rPr>
                        <a:t>Direct tax</a:t>
                      </a:r>
                      <a:endParaRPr lang="en-NZ" sz="1600" u="none" strike="noStrike">
                        <a:effectLst/>
                      </a:endParaRPr>
                    </a:p>
                    <a:p>
                      <a:pPr marL="342900" lvl="0" indent="-342900" fontAlgn="base">
                        <a:lnSpc>
                          <a:spcPct val="120000"/>
                        </a:lnSpc>
                        <a:spcBef>
                          <a:spcPts val="300"/>
                        </a:spcBef>
                        <a:spcAft>
                          <a:spcPts val="300"/>
                        </a:spcAft>
                        <a:buSzPts val="1000"/>
                        <a:buFont typeface="Arial"/>
                        <a:buAutoNum type="romanLcParenBoth"/>
                        <a:tabLst>
                          <a:tab pos="234315" algn="l"/>
                        </a:tabLst>
                      </a:pPr>
                      <a:r>
                        <a:rPr lang="en-US" sz="1600" u="none" strike="noStrike">
                          <a:effectLst/>
                        </a:rPr>
                        <a:t>Indirect tax</a:t>
                      </a:r>
                      <a:endParaRPr lang="en-NZ" sz="1600" u="none" strike="noStrike">
                        <a:effectLst/>
                      </a:endParaRPr>
                    </a:p>
                    <a:p>
                      <a:pPr marL="342900" lvl="0" indent="-342900" fontAlgn="base">
                        <a:lnSpc>
                          <a:spcPct val="120000"/>
                        </a:lnSpc>
                        <a:spcBef>
                          <a:spcPts val="300"/>
                        </a:spcBef>
                        <a:spcAft>
                          <a:spcPts val="300"/>
                        </a:spcAft>
                        <a:buSzPts val="1000"/>
                        <a:buFont typeface="Arial"/>
                        <a:buAutoNum type="romanLcParenBoth"/>
                        <a:tabLst>
                          <a:tab pos="234315" algn="l"/>
                        </a:tabLst>
                      </a:pPr>
                      <a:r>
                        <a:rPr lang="en-US" sz="1600" u="none" strike="noStrike">
                          <a:effectLst/>
                        </a:rPr>
                        <a:t>Export receipts</a:t>
                      </a:r>
                      <a:endParaRPr lang="en-NZ" sz="1600" u="none" strike="noStrike">
                        <a:effectLst/>
                      </a:endParaRPr>
                    </a:p>
                    <a:p>
                      <a:pPr marL="342900" lvl="0" indent="-342900" fontAlgn="base">
                        <a:lnSpc>
                          <a:spcPct val="120000"/>
                        </a:lnSpc>
                        <a:spcBef>
                          <a:spcPts val="300"/>
                        </a:spcBef>
                        <a:spcAft>
                          <a:spcPts val="300"/>
                        </a:spcAft>
                        <a:buSzPts val="1000"/>
                        <a:buFont typeface="Arial"/>
                        <a:buAutoNum type="romanLcParenBoth"/>
                        <a:tabLst>
                          <a:tab pos="234315" algn="l"/>
                        </a:tabLst>
                      </a:pPr>
                      <a:r>
                        <a:rPr lang="en-US" sz="1600" u="none" strike="noStrike">
                          <a:effectLst/>
                        </a:rPr>
                        <a:t>Import payments</a:t>
                      </a:r>
                      <a:endParaRPr lang="en-NZ" sz="1600" u="none" strike="noStrike">
                        <a:effectLst/>
                        <a:latin typeface="Arial"/>
                        <a:ea typeface="Times New Roman"/>
                        <a:cs typeface="Times New Roman"/>
                      </a:endParaRPr>
                    </a:p>
                  </a:txBody>
                  <a:tcPr marL="68580" marR="68580" marT="0" marB="0"/>
                </a:tc>
              </a:tr>
              <a:tr h="215900">
                <a:tc>
                  <a:txBody>
                    <a:bodyPr/>
                    <a:lstStyle/>
                    <a:p>
                      <a:pPr algn="ctr">
                        <a:lnSpc>
                          <a:spcPct val="120000"/>
                        </a:lnSpc>
                        <a:spcBef>
                          <a:spcPts val="300"/>
                        </a:spcBef>
                        <a:spcAft>
                          <a:spcPts val="300"/>
                        </a:spcAft>
                      </a:pPr>
                      <a:r>
                        <a:rPr lang="en-NZ" sz="1600">
                          <a:effectLst/>
                        </a:rPr>
                        <a:t>(b)</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a:effectLst/>
                        </a:rPr>
                        <a:t>There would be less consumption as consumers would be expecting their jobs and income prospects to be getting worse so they would spend less.</a:t>
                      </a:r>
                      <a:endParaRPr lang="en-NZ" sz="1600">
                        <a:effectLst/>
                        <a:latin typeface="Arial"/>
                        <a:ea typeface="Times New Roman"/>
                      </a:endParaRPr>
                    </a:p>
                  </a:txBody>
                  <a:tcPr marL="68580" marR="68580" marT="0" marB="0"/>
                </a:tc>
              </a:tr>
              <a:tr h="215900">
                <a:tc>
                  <a:txBody>
                    <a:bodyPr/>
                    <a:lstStyle/>
                    <a:p>
                      <a:pPr algn="ctr">
                        <a:lnSpc>
                          <a:spcPct val="120000"/>
                        </a:lnSpc>
                        <a:spcBef>
                          <a:spcPts val="300"/>
                        </a:spcBef>
                        <a:spcAft>
                          <a:spcPts val="300"/>
                        </a:spcAft>
                      </a:pPr>
                      <a:r>
                        <a:rPr lang="en-NZ" sz="1600">
                          <a:effectLst/>
                        </a:rPr>
                        <a:t>(c)</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a:effectLst/>
                        </a:rPr>
                        <a:t>There will be fewer resources for firms due to more workers leaving New Zealand. Eg, a decrese in good and services due to less consumers.</a:t>
                      </a:r>
                      <a:endParaRPr lang="en-NZ" sz="1600">
                        <a:effectLst/>
                        <a:latin typeface="Arial"/>
                        <a:ea typeface="Times New Roman"/>
                      </a:endParaRPr>
                    </a:p>
                  </a:txBody>
                  <a:tcPr marL="68580" marR="68580" marT="0" marB="0"/>
                </a:tc>
              </a:tr>
              <a:tr h="215900">
                <a:tc>
                  <a:txBody>
                    <a:bodyPr/>
                    <a:lstStyle/>
                    <a:p>
                      <a:pPr algn="ctr">
                        <a:lnSpc>
                          <a:spcPct val="120000"/>
                        </a:lnSpc>
                        <a:spcBef>
                          <a:spcPts val="300"/>
                        </a:spcBef>
                        <a:spcAft>
                          <a:spcPts val="300"/>
                        </a:spcAft>
                      </a:pPr>
                      <a:r>
                        <a:rPr lang="en-NZ" sz="1600">
                          <a:effectLst/>
                        </a:rPr>
                        <a:t>(d)</a:t>
                      </a:r>
                      <a:endParaRPr lang="en-NZ" sz="1600">
                        <a:effectLst/>
                        <a:latin typeface="Arial"/>
                        <a:ea typeface="Times New Roman"/>
                      </a:endParaRPr>
                    </a:p>
                  </a:txBody>
                  <a:tcPr marL="68580" marR="68580" marT="0" marB="0" anchor="ctr"/>
                </a:tc>
                <a:tc>
                  <a:txBody>
                    <a:bodyPr/>
                    <a:lstStyle/>
                    <a:p>
                      <a:pPr>
                        <a:lnSpc>
                          <a:spcPct val="120000"/>
                        </a:lnSpc>
                        <a:spcBef>
                          <a:spcPts val="300"/>
                        </a:spcBef>
                        <a:spcAft>
                          <a:spcPts val="300"/>
                        </a:spcAft>
                      </a:pPr>
                      <a:r>
                        <a:rPr lang="en-NZ" sz="1600" dirty="0">
                          <a:effectLst/>
                        </a:rPr>
                        <a:t>A reduction in consumer confidence would reduce growth as the consumption flow would decrease. Hence fewer goods and services would be produced due to the drop in demand.</a:t>
                      </a:r>
                    </a:p>
                    <a:p>
                      <a:pPr>
                        <a:lnSpc>
                          <a:spcPct val="120000"/>
                        </a:lnSpc>
                        <a:spcBef>
                          <a:spcPts val="300"/>
                        </a:spcBef>
                        <a:spcAft>
                          <a:spcPts val="300"/>
                        </a:spcAft>
                      </a:pPr>
                      <a:r>
                        <a:rPr lang="en-NZ" sz="1600" dirty="0">
                          <a:effectLst/>
                        </a:rPr>
                        <a:t>An increase in emigration levels would reduce the resources flow. Firms production costs may increase due to labour being more scarce. The consumption flow would also decrease due to fewer consumers in NZ. Hence firms would produce less due to the lower demand. So less growth.</a:t>
                      </a:r>
                    </a:p>
                    <a:p>
                      <a:pPr>
                        <a:lnSpc>
                          <a:spcPct val="120000"/>
                        </a:lnSpc>
                        <a:spcBef>
                          <a:spcPts val="300"/>
                        </a:spcBef>
                        <a:spcAft>
                          <a:spcPts val="300"/>
                        </a:spcAft>
                      </a:pPr>
                      <a:r>
                        <a:rPr lang="en-NZ" sz="1600" dirty="0">
                          <a:effectLst/>
                        </a:rPr>
                        <a:t>The savings flow would decrease as there are fewer consumers in NZ saving. Hence the investment flow would decline as banks have fewer funds to lend to firms. With less investment there would be less produced so less growth.</a:t>
                      </a:r>
                    </a:p>
                    <a:p>
                      <a:pPr>
                        <a:lnSpc>
                          <a:spcPct val="120000"/>
                        </a:lnSpc>
                        <a:spcBef>
                          <a:spcPts val="300"/>
                        </a:spcBef>
                        <a:spcAft>
                          <a:spcPts val="300"/>
                        </a:spcAft>
                      </a:pPr>
                      <a:r>
                        <a:rPr lang="en-NZ" sz="1600" dirty="0">
                          <a:effectLst/>
                        </a:rPr>
                        <a:t>Increased emigration would have a greater impact on growth as more of the flows from the circular model are affected compared with reduced consumer confidence.</a:t>
                      </a:r>
                      <a:endParaRPr lang="en-NZ" sz="1600" dirty="0">
                        <a:effectLst/>
                        <a:latin typeface="Arial"/>
                        <a:ea typeface="Times New Roman"/>
                      </a:endParaRPr>
                    </a:p>
                  </a:txBody>
                  <a:tcPr marL="68580" marR="68580" marT="0" marB="0"/>
                </a:tc>
              </a:tr>
            </a:tbl>
          </a:graphicData>
        </a:graphic>
      </p:graphicFrame>
    </p:spTree>
    <p:extLst>
      <p:ext uri="{BB962C8B-B14F-4D97-AF65-F5344CB8AC3E}">
        <p14:creationId xmlns:p14="http://schemas.microsoft.com/office/powerpoint/2010/main" val="3041044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853</Words>
  <Application>Microsoft Office PowerPoint</Application>
  <PresentationFormat>On-screen Show (4:3)</PresentationFormat>
  <Paragraphs>62</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Equation.DSMT4</vt:lpstr>
      <vt:lpstr>91224- Sample exam answers</vt:lpstr>
      <vt:lpstr>PowerPoint Presentation</vt:lpstr>
      <vt:lpstr>PowerPoint Presentation</vt:lpstr>
      <vt:lpstr>PowerPoint Presentation</vt:lpstr>
    </vt:vector>
  </TitlesOfParts>
  <Company>Southern Cross Campus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91222- exam answers</dc:title>
  <dc:creator>Raj Dawson</dc:creator>
  <cp:lastModifiedBy>Raj Dawson</cp:lastModifiedBy>
  <cp:revision>3</cp:revision>
  <dcterms:created xsi:type="dcterms:W3CDTF">2012-06-28T20:52:41Z</dcterms:created>
  <dcterms:modified xsi:type="dcterms:W3CDTF">2012-06-28T21:28:16Z</dcterms:modified>
</cp:coreProperties>
</file>