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22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390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84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55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647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058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292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003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585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719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99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A866-673A-44A8-A3A2-677552A2A8FF}" type="datetimeFigureOut">
              <a:rPr lang="en-NZ" smtClean="0"/>
              <a:t>30/06/2013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E26A2-24A4-48A4-9514-6E75AC7ECCB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886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a) Time </a:t>
            </a:r>
            <a:r>
              <a:rPr lang="en-GB" u="sng" dirty="0"/>
              <a:t>is limited because there are only 24 hours a day, and </a:t>
            </a:r>
            <a:r>
              <a:rPr lang="en-GB" u="sng" dirty="0" smtClean="0"/>
              <a:t>Richard</a:t>
            </a:r>
            <a:r>
              <a:rPr lang="en-GB" dirty="0" smtClean="0"/>
              <a:t>:</a:t>
            </a:r>
            <a:endParaRPr lang="en-NZ" dirty="0"/>
          </a:p>
          <a:p>
            <a:pPr lvl="0"/>
            <a:r>
              <a:rPr lang="en-AU" dirty="0"/>
              <a:t>wants to </a:t>
            </a:r>
            <a:r>
              <a:rPr lang="en-AU" dirty="0" smtClean="0"/>
              <a:t>go to gym, library, </a:t>
            </a:r>
            <a:r>
              <a:rPr lang="en-AU" dirty="0"/>
              <a:t>do </a:t>
            </a:r>
            <a:r>
              <a:rPr lang="en-AU" dirty="0" smtClean="0"/>
              <a:t>part-time work</a:t>
            </a:r>
            <a:r>
              <a:rPr lang="en-AU" dirty="0"/>
              <a:t>, </a:t>
            </a:r>
            <a:r>
              <a:rPr lang="en-US" dirty="0" smtClean="0"/>
              <a:t>spend time with cousins</a:t>
            </a:r>
            <a:endParaRPr lang="en-NZ" dirty="0"/>
          </a:p>
          <a:p>
            <a:r>
              <a:rPr lang="en-GB" dirty="0" smtClean="0"/>
              <a:t>Define scarcity, choice and opportunity cost and relate it to Richard’s situation.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854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b) </a:t>
            </a:r>
            <a:endParaRPr lang="en-NZ" dirty="0"/>
          </a:p>
          <a:p>
            <a:pPr lvl="0"/>
            <a:r>
              <a:rPr lang="en-GB" dirty="0"/>
              <a:t>If </a:t>
            </a:r>
            <a:r>
              <a:rPr lang="en-GB" dirty="0" smtClean="0"/>
              <a:t>Richard </a:t>
            </a:r>
            <a:r>
              <a:rPr lang="en-GB" dirty="0"/>
              <a:t>values </a:t>
            </a:r>
            <a:r>
              <a:rPr lang="en-GB" dirty="0" smtClean="0"/>
              <a:t>health </a:t>
            </a:r>
            <a:r>
              <a:rPr lang="en-GB" dirty="0"/>
              <a:t>he will </a:t>
            </a:r>
            <a:r>
              <a:rPr lang="en-GB" dirty="0" smtClean="0"/>
              <a:t>attend gym. </a:t>
            </a:r>
            <a:r>
              <a:rPr lang="en-GB" dirty="0"/>
              <a:t>If he values </a:t>
            </a:r>
            <a:r>
              <a:rPr lang="en-GB" dirty="0" smtClean="0"/>
              <a:t>financial stability he </a:t>
            </a:r>
            <a:r>
              <a:rPr lang="en-GB" dirty="0"/>
              <a:t>will </a:t>
            </a:r>
            <a:r>
              <a:rPr lang="en-GB" dirty="0" smtClean="0"/>
              <a:t>spend more time in the library </a:t>
            </a:r>
            <a:r>
              <a:rPr lang="en-GB" dirty="0"/>
              <a:t>because this will give him </a:t>
            </a:r>
            <a:r>
              <a:rPr lang="en-GB" dirty="0" smtClean="0"/>
              <a:t>better qualifications in order to earn higher income </a:t>
            </a:r>
            <a:r>
              <a:rPr lang="en-GB" dirty="0"/>
              <a:t> </a:t>
            </a:r>
            <a:r>
              <a:rPr lang="en-GB" dirty="0" smtClean="0"/>
              <a:t>OR spend more time on his part time job and save his income.</a:t>
            </a:r>
            <a:endParaRPr lang="en-NZ" dirty="0"/>
          </a:p>
          <a:p>
            <a:pPr lvl="0"/>
            <a:r>
              <a:rPr lang="en-GB" dirty="0"/>
              <a:t>A conflict may arise if he chooses to study </a:t>
            </a:r>
            <a:r>
              <a:rPr lang="en-GB" dirty="0" smtClean="0"/>
              <a:t>more in the library  (OR increase his working hours) which means he cannot spend more time in the gym.</a:t>
            </a:r>
            <a:endParaRPr lang="en-NZ" dirty="0"/>
          </a:p>
          <a:p>
            <a:pPr lvl="0"/>
            <a:r>
              <a:rPr lang="en-GB" dirty="0"/>
              <a:t>To resolve this conflict </a:t>
            </a:r>
            <a:r>
              <a:rPr lang="en-GB" dirty="0" smtClean="0"/>
              <a:t>Richard </a:t>
            </a:r>
            <a:r>
              <a:rPr lang="en-GB" dirty="0"/>
              <a:t>could choose to </a:t>
            </a:r>
            <a:r>
              <a:rPr lang="en-US" dirty="0" smtClean="0"/>
              <a:t>reduce his time in the gym (Or his working hours) Or reduce his time spent with cousins so he can continue to maintain his two main values</a:t>
            </a:r>
            <a:r>
              <a:rPr lang="en-GB" dirty="0" smtClean="0"/>
              <a:t> </a:t>
            </a:r>
            <a:endParaRPr lang="en-NZ" dirty="0"/>
          </a:p>
          <a:p>
            <a:r>
              <a:rPr lang="en-NZ" dirty="0"/>
              <a:t>(Note: the conflict and compromise must relate to </a:t>
            </a:r>
            <a:r>
              <a:rPr lang="en-NZ" dirty="0" smtClean="0"/>
              <a:t>Richard’s </a:t>
            </a:r>
            <a:r>
              <a:rPr lang="en-NZ" dirty="0"/>
              <a:t>limited means of </a:t>
            </a:r>
            <a:r>
              <a:rPr lang="en-NZ" dirty="0" smtClean="0"/>
              <a:t>time</a:t>
            </a:r>
            <a:r>
              <a:rPr lang="en-NZ" dirty="0" smtClean="0"/>
              <a:t>, not </a:t>
            </a:r>
            <a:r>
              <a:rPr lang="en-NZ" dirty="0" smtClean="0"/>
              <a:t>money</a:t>
            </a:r>
            <a:r>
              <a:rPr lang="en-NZ" dirty="0" smtClean="0"/>
              <a:t>.)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358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Two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c) Law </a:t>
            </a:r>
            <a:r>
              <a:rPr lang="en-GB" u="sng" dirty="0"/>
              <a:t>of Demand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As the price of </a:t>
            </a:r>
            <a:r>
              <a:rPr lang="en-GB" i="1" dirty="0" smtClean="0"/>
              <a:t>bag of sweets </a:t>
            </a:r>
            <a:r>
              <a:rPr lang="en-GB" dirty="0"/>
              <a:t>rises, the quantity demanded falls, ceteris </a:t>
            </a:r>
            <a:r>
              <a:rPr lang="en-GB" dirty="0" smtClean="0"/>
              <a:t>paribus,  </a:t>
            </a:r>
            <a:r>
              <a:rPr lang="en-GB" dirty="0"/>
              <a:t>vice </a:t>
            </a:r>
            <a:r>
              <a:rPr lang="en-GB" dirty="0" smtClean="0"/>
              <a:t>versa. Link to graph</a:t>
            </a:r>
            <a:endParaRPr lang="en-NZ" dirty="0"/>
          </a:p>
          <a:p>
            <a:pPr marL="0" indent="0">
              <a:buNone/>
            </a:pPr>
            <a:r>
              <a:rPr lang="en-GB" u="sng" dirty="0"/>
              <a:t>Reasons </a:t>
            </a:r>
            <a:r>
              <a:rPr lang="en-GB" u="sng" dirty="0" smtClean="0"/>
              <a:t>for Law of Demand</a:t>
            </a:r>
            <a:r>
              <a:rPr lang="en-GB" dirty="0" smtClean="0"/>
              <a:t> </a:t>
            </a:r>
            <a:endParaRPr lang="en-NZ" dirty="0"/>
          </a:p>
          <a:p>
            <a:pPr marL="0" indent="0">
              <a:buNone/>
            </a:pPr>
            <a:r>
              <a:rPr lang="en-GB" dirty="0" err="1" smtClean="0"/>
              <a:t>Fiana</a:t>
            </a:r>
            <a:r>
              <a:rPr lang="en-GB" dirty="0" smtClean="0"/>
              <a:t> has </a:t>
            </a:r>
            <a:r>
              <a:rPr lang="en-GB" dirty="0"/>
              <a:t>limited means and as price rises </a:t>
            </a:r>
            <a:r>
              <a:rPr lang="en-GB" dirty="0" smtClean="0"/>
              <a:t>she </a:t>
            </a:r>
            <a:r>
              <a:rPr lang="en-GB" dirty="0"/>
              <a:t>can’t </a:t>
            </a:r>
            <a:r>
              <a:rPr lang="en-GB" b="1" dirty="0">
                <a:solidFill>
                  <a:srgbClr val="FF0000"/>
                </a:solidFill>
              </a:rPr>
              <a:t>afford</a:t>
            </a:r>
            <a:r>
              <a:rPr lang="en-GB" dirty="0"/>
              <a:t> to buy as </a:t>
            </a:r>
            <a:r>
              <a:rPr lang="en-GB" dirty="0" smtClean="0"/>
              <a:t>much, so </a:t>
            </a:r>
            <a:r>
              <a:rPr lang="en-GB" dirty="0"/>
              <a:t>quantity demanded decreases. </a:t>
            </a:r>
            <a:r>
              <a:rPr lang="en-GB" dirty="0" err="1" smtClean="0"/>
              <a:t>Fiana</a:t>
            </a:r>
            <a:r>
              <a:rPr lang="en-GB" dirty="0" smtClean="0"/>
              <a:t> can’t </a:t>
            </a:r>
            <a:r>
              <a:rPr lang="en-GB" dirty="0"/>
              <a:t>satisfy as many of </a:t>
            </a:r>
            <a:r>
              <a:rPr lang="en-GB" dirty="0" smtClean="0"/>
              <a:t>her </a:t>
            </a:r>
            <a:r>
              <a:rPr lang="en-GB" dirty="0"/>
              <a:t>unfulfilled wants when prices </a:t>
            </a:r>
            <a:r>
              <a:rPr lang="en-GB" dirty="0" smtClean="0"/>
              <a:t>rise.</a:t>
            </a:r>
            <a:endParaRPr lang="en-NZ" dirty="0"/>
          </a:p>
          <a:p>
            <a:pPr marL="0" indent="0">
              <a:buNone/>
            </a:pPr>
            <a:r>
              <a:rPr lang="en-GB" u="sng" dirty="0"/>
              <a:t>Using figures</a:t>
            </a:r>
            <a:endParaRPr lang="en-NZ" dirty="0"/>
          </a:p>
          <a:p>
            <a:r>
              <a:rPr lang="en-AU" dirty="0"/>
              <a:t>When the price rose from </a:t>
            </a:r>
            <a:r>
              <a:rPr lang="en-AU" dirty="0" smtClean="0"/>
              <a:t>$1.50 </a:t>
            </a:r>
            <a:r>
              <a:rPr lang="en-AU" dirty="0"/>
              <a:t>to </a:t>
            </a:r>
            <a:r>
              <a:rPr lang="en-AU" dirty="0" smtClean="0"/>
              <a:t>$2.00 </a:t>
            </a:r>
            <a:r>
              <a:rPr lang="en-AU" dirty="0"/>
              <a:t>quantity demanded </a:t>
            </a:r>
            <a:r>
              <a:rPr lang="en-AU" dirty="0" smtClean="0"/>
              <a:t>by </a:t>
            </a:r>
            <a:r>
              <a:rPr lang="en-AU" dirty="0"/>
              <a:t>fell </a:t>
            </a:r>
            <a:r>
              <a:rPr lang="en-AU" dirty="0" smtClean="0"/>
              <a:t>from 5 </a:t>
            </a:r>
            <a:r>
              <a:rPr lang="en-AU" dirty="0"/>
              <a:t>to 4</a:t>
            </a:r>
            <a:endParaRPr lang="en-NZ" dirty="0"/>
          </a:p>
          <a:p>
            <a:pPr marL="0" indent="0">
              <a:buNone/>
            </a:pPr>
            <a:r>
              <a:rPr lang="en-AU" u="sng" dirty="0"/>
              <a:t>Flow-on Effects</a:t>
            </a:r>
            <a:endParaRPr lang="en-NZ" dirty="0"/>
          </a:p>
          <a:p>
            <a:r>
              <a:rPr lang="en-GB" dirty="0" err="1" smtClean="0"/>
              <a:t>Fiana</a:t>
            </a:r>
            <a:r>
              <a:rPr lang="en-GB" dirty="0" smtClean="0"/>
              <a:t> may </a:t>
            </a:r>
            <a:r>
              <a:rPr lang="en-GB" dirty="0"/>
              <a:t>change spending patterns; replace </a:t>
            </a:r>
            <a:r>
              <a:rPr lang="en-GB" dirty="0" smtClean="0"/>
              <a:t>sweets </a:t>
            </a:r>
            <a:r>
              <a:rPr lang="en-GB" dirty="0"/>
              <a:t>with other goods. </a:t>
            </a:r>
            <a:endParaRPr lang="en-GB" dirty="0" smtClean="0"/>
          </a:p>
          <a:p>
            <a:r>
              <a:rPr lang="en-US" dirty="0" smtClean="0"/>
              <a:t>Buy less of sweets than before or not buy at all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212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US" dirty="0" smtClean="0"/>
              <a:t>Question Three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56166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Graphs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3" t="34809" r="23846" b="16730"/>
          <a:stretch/>
        </p:blipFill>
        <p:spPr bwMode="auto">
          <a:xfrm>
            <a:off x="323528" y="1341054"/>
            <a:ext cx="4104456" cy="496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6" t="22741" r="30384" b="11298"/>
          <a:stretch/>
        </p:blipFill>
        <p:spPr bwMode="auto">
          <a:xfrm>
            <a:off x="4644008" y="1341054"/>
            <a:ext cx="4230528" cy="496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1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686800" cy="53285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Economic term for relationship between </a:t>
            </a:r>
            <a:r>
              <a:rPr lang="en-US" sz="3600" i="1" dirty="0" err="1" smtClean="0"/>
              <a:t>Zumba</a:t>
            </a:r>
            <a:r>
              <a:rPr lang="en-US" sz="3600" i="1" dirty="0" smtClean="0"/>
              <a:t> </a:t>
            </a:r>
            <a:r>
              <a:rPr lang="en-US" sz="3600" dirty="0" smtClean="0"/>
              <a:t>lessons and </a:t>
            </a:r>
            <a:r>
              <a:rPr lang="en-US" sz="3600" i="1" dirty="0" smtClean="0"/>
              <a:t>Gym</a:t>
            </a:r>
            <a:r>
              <a:rPr lang="en-US" sz="3600" dirty="0" smtClean="0"/>
              <a:t> sessions:	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Substitutes</a:t>
            </a:r>
          </a:p>
          <a:p>
            <a:r>
              <a:rPr lang="en-US" sz="3600" dirty="0" smtClean="0"/>
              <a:t>Explain both on Thursdays, cannot do both.</a:t>
            </a:r>
          </a:p>
          <a:p>
            <a:r>
              <a:rPr lang="en-US" sz="3600" dirty="0" err="1" smtClean="0"/>
              <a:t>Qd</a:t>
            </a:r>
            <a:r>
              <a:rPr lang="en-US" sz="3600" dirty="0" smtClean="0"/>
              <a:t> for </a:t>
            </a:r>
            <a:r>
              <a:rPr lang="en-US" sz="3600" dirty="0" err="1" smtClean="0"/>
              <a:t>Zumba</a:t>
            </a:r>
            <a:r>
              <a:rPr lang="en-US" sz="3600" dirty="0" smtClean="0"/>
              <a:t> increases from Q1 to Q2 (movement down the curve), Demand for Gym decreases (shown by shift to the left)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3870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Flow-on effects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 err="1" smtClean="0"/>
              <a:t>Zumba</a:t>
            </a:r>
            <a:r>
              <a:rPr lang="en-US" dirty="0" smtClean="0"/>
              <a:t> being cheaper, law of demand states when  P 	  QD	.  So, </a:t>
            </a:r>
            <a:r>
              <a:rPr lang="en-US" dirty="0" err="1" smtClean="0"/>
              <a:t>Fiana</a:t>
            </a:r>
            <a:r>
              <a:rPr lang="en-US" dirty="0" smtClean="0"/>
              <a:t> will switch from gym sessions to </a:t>
            </a:r>
            <a:r>
              <a:rPr lang="en-US" dirty="0" err="1" smtClean="0"/>
              <a:t>Zumba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of this she may save her money and spend it on her other needs </a:t>
            </a:r>
          </a:p>
          <a:p>
            <a:r>
              <a:rPr lang="en-US" dirty="0" smtClean="0"/>
              <a:t>or save it.</a:t>
            </a:r>
          </a:p>
          <a:p>
            <a:r>
              <a:rPr lang="en-US" dirty="0" smtClean="0"/>
              <a:t>Being in school she may be able to do the lessons along with her school mates and build friendships</a:t>
            </a:r>
            <a:endParaRPr lang="en-N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9752" y="1747595"/>
            <a:ext cx="0" cy="4572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03848" y="1747597"/>
            <a:ext cx="0" cy="4572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9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/>
          </a:bodyPr>
          <a:lstStyle/>
          <a:p>
            <a:r>
              <a:rPr lang="en-NZ" b="1" dirty="0">
                <a:solidFill>
                  <a:srgbClr val="C00000"/>
                </a:solidFill>
              </a:rPr>
              <a:t>Luxuries</a:t>
            </a:r>
            <a:r>
              <a:rPr lang="en-NZ" dirty="0"/>
              <a:t> are goods you would like to have but will only purchase after buying the essentials</a:t>
            </a:r>
            <a:r>
              <a:rPr lang="en-NZ" dirty="0" smtClean="0"/>
              <a:t>. </a:t>
            </a:r>
            <a:r>
              <a:rPr lang="en-NZ" dirty="0" err="1" smtClean="0"/>
              <a:t>Eg</a:t>
            </a:r>
            <a:r>
              <a:rPr lang="en-NZ" dirty="0" smtClean="0"/>
              <a:t> overseas travel; restaurant meals regularly; expensive cars</a:t>
            </a:r>
          </a:p>
          <a:p>
            <a:r>
              <a:rPr lang="en-NZ" dirty="0" smtClean="0"/>
              <a:t> </a:t>
            </a:r>
            <a:r>
              <a:rPr lang="en-NZ" b="1" dirty="0">
                <a:solidFill>
                  <a:srgbClr val="C00000"/>
                </a:solidFill>
              </a:rPr>
              <a:t>Necessities</a:t>
            </a:r>
            <a:r>
              <a:rPr lang="en-NZ" dirty="0"/>
              <a:t> are considered to be items that are essential</a:t>
            </a:r>
            <a:r>
              <a:rPr lang="en-NZ" dirty="0" smtClean="0"/>
              <a:t>. </a:t>
            </a:r>
            <a:r>
              <a:rPr lang="en-NZ" dirty="0" err="1" smtClean="0"/>
              <a:t>Eg</a:t>
            </a:r>
            <a:r>
              <a:rPr lang="en-NZ" dirty="0" smtClean="0"/>
              <a:t> Meat, bread, milk </a:t>
            </a:r>
          </a:p>
          <a:p>
            <a:r>
              <a:rPr lang="en-NZ" b="1" dirty="0" smtClean="0">
                <a:solidFill>
                  <a:srgbClr val="C00000"/>
                </a:solidFill>
              </a:rPr>
              <a:t>Inferior </a:t>
            </a:r>
            <a:r>
              <a:rPr lang="en-NZ" b="1" dirty="0">
                <a:solidFill>
                  <a:srgbClr val="C00000"/>
                </a:solidFill>
              </a:rPr>
              <a:t>goods </a:t>
            </a:r>
            <a:r>
              <a:rPr lang="en-NZ" dirty="0"/>
              <a:t>are </a:t>
            </a:r>
            <a:r>
              <a:rPr lang="en-NZ" dirty="0" smtClean="0">
                <a:solidFill>
                  <a:srgbClr val="FFFF00"/>
                </a:solidFill>
              </a:rPr>
              <a:t>cheaper brand goods </a:t>
            </a:r>
            <a:r>
              <a:rPr lang="en-NZ" dirty="0"/>
              <a:t>that we will consume less of as we get wealthier. </a:t>
            </a:r>
            <a:r>
              <a:rPr lang="en-NZ" dirty="0" err="1" smtClean="0"/>
              <a:t>Eg</a:t>
            </a:r>
            <a:r>
              <a:rPr lang="en-NZ" dirty="0" smtClean="0"/>
              <a:t> ‘Home brand bread’; ‘Budget butter’; ‘tinned food’; fast food </a:t>
            </a:r>
            <a:r>
              <a:rPr lang="en-NZ" dirty="0" err="1" smtClean="0"/>
              <a:t>etc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20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336704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An increase in income leads to a </a:t>
            </a:r>
            <a:r>
              <a:rPr lang="en-N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more than proportional</a:t>
            </a:r>
            <a:r>
              <a:rPr lang="en-NZ" dirty="0"/>
              <a:t> increase in the demand for luxuries, a </a:t>
            </a:r>
            <a:r>
              <a:rPr lang="en-NZ" dirty="0">
                <a:solidFill>
                  <a:srgbClr val="FF99FF"/>
                </a:solidFill>
              </a:rPr>
              <a:t>less than proportional </a:t>
            </a:r>
            <a:r>
              <a:rPr lang="en-NZ" dirty="0"/>
              <a:t>increase in the demand for necessities, and a decrease in the demand for inferior goods.</a:t>
            </a:r>
          </a:p>
          <a:p>
            <a:r>
              <a:rPr lang="en-NZ" dirty="0"/>
              <a:t>As Alex has left university and has a high level of income he is able to afford to purchase more luxuries (restaurant meals) as he now has significantly more disposable income after satisfying his needs/necessities (</a:t>
            </a:r>
            <a:r>
              <a:rPr lang="en-NZ" dirty="0" err="1"/>
              <a:t>eg</a:t>
            </a:r>
            <a:r>
              <a:rPr lang="en-NZ" dirty="0"/>
              <a:t> electricity, rent </a:t>
            </a:r>
            <a:r>
              <a:rPr lang="en-NZ" dirty="0" err="1"/>
              <a:t>etc</a:t>
            </a:r>
            <a:r>
              <a:rPr lang="en-NZ" dirty="0"/>
              <a:t>).</a:t>
            </a:r>
          </a:p>
          <a:p>
            <a:r>
              <a:rPr lang="en-NZ" dirty="0"/>
              <a:t>Boris is still a student so has little money left over after paying for his needs/necessities. This is why he purchases more inferior goods (</a:t>
            </a:r>
            <a:r>
              <a:rPr lang="en-NZ" dirty="0" err="1"/>
              <a:t>eg</a:t>
            </a:r>
            <a:r>
              <a:rPr lang="en-NZ" dirty="0"/>
              <a:t> baked beans) because he cannot afford better quality goods.</a:t>
            </a:r>
          </a:p>
        </p:txBody>
      </p:sp>
    </p:spTree>
    <p:extLst>
      <p:ext uri="{BB962C8B-B14F-4D97-AF65-F5344CB8AC3E}">
        <p14:creationId xmlns:p14="http://schemas.microsoft.com/office/powerpoint/2010/main" val="686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529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Question One</vt:lpstr>
      <vt:lpstr>PowerPoint Presentation</vt:lpstr>
      <vt:lpstr>Question Two</vt:lpstr>
      <vt:lpstr>Question Three</vt:lpstr>
      <vt:lpstr>Explanations</vt:lpstr>
      <vt:lpstr>Flow-on effects</vt:lpstr>
      <vt:lpstr>Question Four</vt:lpstr>
      <vt:lpstr>PowerPoint Presentation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One</dc:title>
  <dc:creator>Raj Dawson</dc:creator>
  <cp:lastModifiedBy>Raj Dawson</cp:lastModifiedBy>
  <cp:revision>9</cp:revision>
  <dcterms:created xsi:type="dcterms:W3CDTF">2013-06-30T08:06:24Z</dcterms:created>
  <dcterms:modified xsi:type="dcterms:W3CDTF">2013-06-30T10:48:17Z</dcterms:modified>
</cp:coreProperties>
</file>