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58" r:id="rId6"/>
    <p:sldId id="259" r:id="rId7"/>
    <p:sldId id="260" r:id="rId8"/>
    <p:sldId id="263" r:id="rId9"/>
    <p:sldId id="264" r:id="rId10"/>
    <p:sldId id="265" r:id="rId11"/>
    <p:sldId id="266" r:id="rId12"/>
    <p:sldId id="267" r:id="rId13"/>
    <p:sldId id="268" r:id="rId14"/>
    <p:sldId id="269" r:id="rId15"/>
    <p:sldId id="272"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8DD1BFC4-A2A9-4C3F-9647-CF74BB76E355}" type="datetimeFigureOut">
              <a:rPr lang="en-NZ" smtClean="0"/>
              <a:t>19/09/2016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125319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8DD1BFC4-A2A9-4C3F-9647-CF74BB76E355}" type="datetimeFigureOut">
              <a:rPr lang="en-NZ" smtClean="0"/>
              <a:t>19/09/2016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1387819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8DD1BFC4-A2A9-4C3F-9647-CF74BB76E355}" type="datetimeFigureOut">
              <a:rPr lang="en-NZ" smtClean="0"/>
              <a:t>19/09/2016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77526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8DD1BFC4-A2A9-4C3F-9647-CF74BB76E355}" type="datetimeFigureOut">
              <a:rPr lang="en-NZ" smtClean="0"/>
              <a:t>19/09/2016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14519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D1BFC4-A2A9-4C3F-9647-CF74BB76E355}" type="datetimeFigureOut">
              <a:rPr lang="en-NZ" smtClean="0"/>
              <a:t>19/09/2016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3100060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8DD1BFC4-A2A9-4C3F-9647-CF74BB76E355}" type="datetimeFigureOut">
              <a:rPr lang="en-NZ" smtClean="0"/>
              <a:t>19/09/2016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2261689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DD1BFC4-A2A9-4C3F-9647-CF74BB76E355}" type="datetimeFigureOut">
              <a:rPr lang="en-NZ" smtClean="0"/>
              <a:t>19/09/2016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159100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8DD1BFC4-A2A9-4C3F-9647-CF74BB76E355}" type="datetimeFigureOut">
              <a:rPr lang="en-NZ" smtClean="0"/>
              <a:t>19/09/2016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256349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1BFC4-A2A9-4C3F-9647-CF74BB76E355}" type="datetimeFigureOut">
              <a:rPr lang="en-NZ" smtClean="0"/>
              <a:t>19/09/2016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246564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D1BFC4-A2A9-4C3F-9647-CF74BB76E355}" type="datetimeFigureOut">
              <a:rPr lang="en-NZ" smtClean="0"/>
              <a:t>19/09/2016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428784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D1BFC4-A2A9-4C3F-9647-CF74BB76E355}" type="datetimeFigureOut">
              <a:rPr lang="en-NZ" smtClean="0"/>
              <a:t>19/09/2016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D003B02-F426-4946-B91B-7F9F3279A1B2}" type="slidenum">
              <a:rPr lang="en-NZ" smtClean="0"/>
              <a:t>‹#›</a:t>
            </a:fld>
            <a:endParaRPr lang="en-NZ"/>
          </a:p>
        </p:txBody>
      </p:sp>
    </p:spTree>
    <p:extLst>
      <p:ext uri="{BB962C8B-B14F-4D97-AF65-F5344CB8AC3E}">
        <p14:creationId xmlns:p14="http://schemas.microsoft.com/office/powerpoint/2010/main" val="2228106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1BFC4-A2A9-4C3F-9647-CF74BB76E355}" type="datetimeFigureOut">
              <a:rPr lang="en-NZ" smtClean="0"/>
              <a:t>19/09/2016</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03B02-F426-4946-B91B-7F9F3279A1B2}" type="slidenum">
              <a:rPr lang="en-NZ" smtClean="0"/>
              <a:t>‹#›</a:t>
            </a:fld>
            <a:endParaRPr lang="en-NZ"/>
          </a:p>
        </p:txBody>
      </p:sp>
    </p:spTree>
    <p:extLst>
      <p:ext uri="{BB962C8B-B14F-4D97-AF65-F5344CB8AC3E}">
        <p14:creationId xmlns:p14="http://schemas.microsoft.com/office/powerpoint/2010/main" val="1270166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smtClean="0">
                <a:latin typeface="Aharoni" panose="02010803020104030203" pitchFamily="2" charset="-79"/>
                <a:cs typeface="Aharoni" panose="02010803020104030203" pitchFamily="2" charset="-79"/>
              </a:rPr>
              <a:t>QUESTION ONE</a:t>
            </a:r>
            <a:endParaRPr lang="en-NZ" b="1"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normAutofit/>
          </a:bodyPr>
          <a:lstStyle/>
          <a:p>
            <a:r>
              <a:rPr lang="en-AU" sz="4400" b="1" dirty="0" smtClean="0"/>
              <a:t>2016 </a:t>
            </a:r>
          </a:p>
          <a:p>
            <a:r>
              <a:rPr lang="en-AU" sz="4400" b="1" dirty="0" smtClean="0"/>
              <a:t>91403</a:t>
            </a:r>
            <a:endParaRPr lang="en-NZ" sz="4400" b="1" dirty="0"/>
          </a:p>
        </p:txBody>
      </p:sp>
    </p:spTree>
    <p:extLst>
      <p:ext uri="{BB962C8B-B14F-4D97-AF65-F5344CB8AC3E}">
        <p14:creationId xmlns:p14="http://schemas.microsoft.com/office/powerpoint/2010/main" val="45608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a:t>
            </a:r>
            <a:endParaRPr lang="en-NZ" dirty="0"/>
          </a:p>
        </p:txBody>
      </p:sp>
      <p:sp>
        <p:nvSpPr>
          <p:cNvPr id="3" name="Content Placeholder 2"/>
          <p:cNvSpPr>
            <a:spLocks noGrp="1"/>
          </p:cNvSpPr>
          <p:nvPr>
            <p:ph idx="1"/>
          </p:nvPr>
        </p:nvSpPr>
        <p:spPr>
          <a:xfrm>
            <a:off x="838200" y="1528354"/>
            <a:ext cx="10515600" cy="4648609"/>
          </a:xfrm>
        </p:spPr>
        <p:txBody>
          <a:bodyPr/>
          <a:lstStyle/>
          <a:p>
            <a:r>
              <a:rPr lang="en-GB" sz="3600" dirty="0">
                <a:solidFill>
                  <a:srgbClr val="0033CC"/>
                </a:solidFill>
              </a:rPr>
              <a:t>New Zealand’s economy relative to other’s overseas, especially Australia, has been performing well. </a:t>
            </a:r>
            <a:endParaRPr lang="en-GB" sz="3600" dirty="0" smtClean="0">
              <a:solidFill>
                <a:srgbClr val="0033CC"/>
              </a:solidFill>
            </a:endParaRPr>
          </a:p>
          <a:p>
            <a:r>
              <a:rPr lang="en-GB" sz="3600" dirty="0" smtClean="0">
                <a:solidFill>
                  <a:srgbClr val="0033CC"/>
                </a:solidFill>
              </a:rPr>
              <a:t>As </a:t>
            </a:r>
            <a:r>
              <a:rPr lang="en-GB" sz="3600" dirty="0">
                <a:solidFill>
                  <a:srgbClr val="0033CC"/>
                </a:solidFill>
              </a:rPr>
              <a:t>a result there has been an increasing inflow of immigrants, either kiwis returning home or new arrivals. </a:t>
            </a:r>
            <a:endParaRPr lang="en-GB" sz="3600" dirty="0" smtClean="0">
              <a:solidFill>
                <a:srgbClr val="0033CC"/>
              </a:solidFill>
            </a:endParaRPr>
          </a:p>
          <a:p>
            <a:r>
              <a:rPr lang="en-GB" sz="3600" dirty="0" smtClean="0">
                <a:solidFill>
                  <a:srgbClr val="0033CC"/>
                </a:solidFill>
              </a:rPr>
              <a:t>At </a:t>
            </a:r>
            <a:r>
              <a:rPr lang="en-GB" sz="3600" dirty="0">
                <a:solidFill>
                  <a:srgbClr val="0033CC"/>
                </a:solidFill>
              </a:rPr>
              <a:t>the same time fewer people leaving NZ.</a:t>
            </a:r>
            <a:endParaRPr lang="en-NZ" sz="3600" dirty="0">
              <a:solidFill>
                <a:srgbClr val="0033CC"/>
              </a:solidFill>
            </a:endParaRPr>
          </a:p>
          <a:p>
            <a:endParaRPr lang="en-NZ" dirty="0">
              <a:solidFill>
                <a:srgbClr val="0033CC"/>
              </a:solidFill>
            </a:endParaRPr>
          </a:p>
        </p:txBody>
      </p:sp>
    </p:spTree>
    <p:extLst>
      <p:ext uri="{BB962C8B-B14F-4D97-AF65-F5344CB8AC3E}">
        <p14:creationId xmlns:p14="http://schemas.microsoft.com/office/powerpoint/2010/main" val="103663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4948"/>
            <a:ext cx="10515600" cy="6453051"/>
          </a:xfrm>
        </p:spPr>
        <p:txBody>
          <a:bodyPr>
            <a:normAutofit fontScale="92500"/>
          </a:bodyPr>
          <a:lstStyle/>
          <a:p>
            <a:r>
              <a:rPr lang="en-GB" sz="3600" dirty="0">
                <a:solidFill>
                  <a:srgbClr val="0033CC"/>
                </a:solidFill>
              </a:rPr>
              <a:t>As we have seen in Graph 3, positive net immigration results in an increase in both AD to AD1 and AS to AS1. </a:t>
            </a:r>
            <a:endParaRPr lang="en-GB" sz="3600" dirty="0" smtClean="0">
              <a:solidFill>
                <a:srgbClr val="0033CC"/>
              </a:solidFill>
            </a:endParaRPr>
          </a:p>
          <a:p>
            <a:r>
              <a:rPr lang="en-GB" sz="3600" dirty="0" smtClean="0">
                <a:solidFill>
                  <a:srgbClr val="0033CC"/>
                </a:solidFill>
              </a:rPr>
              <a:t>This </a:t>
            </a:r>
            <a:r>
              <a:rPr lang="en-GB" sz="3600" dirty="0">
                <a:solidFill>
                  <a:srgbClr val="0033CC"/>
                </a:solidFill>
              </a:rPr>
              <a:t>means that both the demand for goods and services will increase but also that economy will have an increased production to meet this increased demand. </a:t>
            </a:r>
            <a:endParaRPr lang="en-GB" sz="3600" dirty="0" smtClean="0">
              <a:solidFill>
                <a:srgbClr val="0033CC"/>
              </a:solidFill>
            </a:endParaRPr>
          </a:p>
          <a:p>
            <a:r>
              <a:rPr lang="en-GB" sz="3600" dirty="0" smtClean="0">
                <a:solidFill>
                  <a:srgbClr val="0033CC"/>
                </a:solidFill>
              </a:rPr>
              <a:t>Demand </a:t>
            </a:r>
            <a:r>
              <a:rPr lang="en-GB" sz="3600" dirty="0">
                <a:solidFill>
                  <a:srgbClr val="0033CC"/>
                </a:solidFill>
              </a:rPr>
              <a:t>for infrastructure such as housing will especially increase, resulting in increased construction activity, both in the private sector and by government. </a:t>
            </a:r>
            <a:endParaRPr lang="en-GB" sz="3600" dirty="0" smtClean="0">
              <a:solidFill>
                <a:srgbClr val="0033CC"/>
              </a:solidFill>
            </a:endParaRPr>
          </a:p>
          <a:p>
            <a:r>
              <a:rPr lang="en-GB" sz="3600" dirty="0" smtClean="0">
                <a:solidFill>
                  <a:srgbClr val="0033CC"/>
                </a:solidFill>
              </a:rPr>
              <a:t>Increasing </a:t>
            </a:r>
            <a:r>
              <a:rPr lang="en-GB" sz="3600" dirty="0">
                <a:solidFill>
                  <a:srgbClr val="0033CC"/>
                </a:solidFill>
              </a:rPr>
              <a:t>property prices further stimulate consumer confidence and consumer spending. </a:t>
            </a:r>
            <a:endParaRPr lang="en-GB" sz="3600" dirty="0" smtClean="0">
              <a:solidFill>
                <a:srgbClr val="0033CC"/>
              </a:solidFill>
            </a:endParaRPr>
          </a:p>
          <a:p>
            <a:r>
              <a:rPr lang="en-GB" sz="3600" dirty="0" smtClean="0">
                <a:solidFill>
                  <a:srgbClr val="0033CC"/>
                </a:solidFill>
              </a:rPr>
              <a:t>Both </a:t>
            </a:r>
            <a:r>
              <a:rPr lang="en-GB" sz="3600" dirty="0">
                <a:solidFill>
                  <a:srgbClr val="0033CC"/>
                </a:solidFill>
              </a:rPr>
              <a:t>of these shifts are expansionary so GDP will increase from Y</a:t>
            </a:r>
            <a:r>
              <a:rPr lang="en-GB" sz="3600" baseline="-25000" dirty="0">
                <a:solidFill>
                  <a:srgbClr val="0033CC"/>
                </a:solidFill>
              </a:rPr>
              <a:t>1</a:t>
            </a:r>
            <a:r>
              <a:rPr lang="en-GB" sz="3600" dirty="0">
                <a:solidFill>
                  <a:srgbClr val="0033CC"/>
                </a:solidFill>
              </a:rPr>
              <a:t> to Y</a:t>
            </a:r>
            <a:r>
              <a:rPr lang="en-GB" sz="3600" baseline="-25000" dirty="0">
                <a:solidFill>
                  <a:srgbClr val="0033CC"/>
                </a:solidFill>
              </a:rPr>
              <a:t>2</a:t>
            </a:r>
            <a:r>
              <a:rPr lang="en-GB" sz="3600" dirty="0">
                <a:solidFill>
                  <a:srgbClr val="0033CC"/>
                </a:solidFill>
              </a:rPr>
              <a:t>, causing economic growth. </a:t>
            </a:r>
            <a:endParaRPr lang="en-NZ" sz="3600" dirty="0">
              <a:solidFill>
                <a:srgbClr val="0033CC"/>
              </a:solidFill>
            </a:endParaRPr>
          </a:p>
          <a:p>
            <a:endParaRPr lang="en-NZ" dirty="0"/>
          </a:p>
        </p:txBody>
      </p:sp>
    </p:spTree>
    <p:extLst>
      <p:ext uri="{BB962C8B-B14F-4D97-AF65-F5344CB8AC3E}">
        <p14:creationId xmlns:p14="http://schemas.microsoft.com/office/powerpoint/2010/main" val="223457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1" y="0"/>
            <a:ext cx="11865429" cy="6583679"/>
          </a:xfrm>
        </p:spPr>
        <p:txBody>
          <a:bodyPr>
            <a:noAutofit/>
          </a:bodyPr>
          <a:lstStyle/>
          <a:p>
            <a:r>
              <a:rPr lang="en-GB" sz="3200" dirty="0">
                <a:solidFill>
                  <a:srgbClr val="0033CC"/>
                </a:solidFill>
              </a:rPr>
              <a:t>The impact on employment is less clear. The increase in production will result in a bigger demand for labour, and more jobs will be created, especially in areas such as construction and retail. </a:t>
            </a:r>
            <a:endParaRPr lang="en-GB" sz="3200" dirty="0" smtClean="0">
              <a:solidFill>
                <a:srgbClr val="0033CC"/>
              </a:solidFill>
            </a:endParaRPr>
          </a:p>
          <a:p>
            <a:r>
              <a:rPr lang="en-GB" sz="3200" dirty="0" smtClean="0">
                <a:solidFill>
                  <a:srgbClr val="0033CC"/>
                </a:solidFill>
              </a:rPr>
              <a:t>This </a:t>
            </a:r>
            <a:r>
              <a:rPr lang="en-GB" sz="3200" dirty="0">
                <a:solidFill>
                  <a:srgbClr val="0033CC"/>
                </a:solidFill>
              </a:rPr>
              <a:t>is shown on Graph 3 as the movement from Y</a:t>
            </a:r>
            <a:r>
              <a:rPr lang="en-GB" sz="3200" baseline="-25000" dirty="0">
                <a:solidFill>
                  <a:srgbClr val="0033CC"/>
                </a:solidFill>
              </a:rPr>
              <a:t>1</a:t>
            </a:r>
            <a:r>
              <a:rPr lang="en-GB" sz="3200" dirty="0">
                <a:solidFill>
                  <a:srgbClr val="0033CC"/>
                </a:solidFill>
              </a:rPr>
              <a:t> to Y</a:t>
            </a:r>
            <a:r>
              <a:rPr lang="en-GB" sz="3200" baseline="-25000" dirty="0">
                <a:solidFill>
                  <a:srgbClr val="0033CC"/>
                </a:solidFill>
              </a:rPr>
              <a:t>2  </a:t>
            </a:r>
            <a:r>
              <a:rPr lang="en-GB" sz="3200" dirty="0">
                <a:solidFill>
                  <a:srgbClr val="0033CC"/>
                </a:solidFill>
              </a:rPr>
              <a:t>which generates more demand for workers. </a:t>
            </a:r>
            <a:endParaRPr lang="en-GB" sz="3200" dirty="0" smtClean="0">
              <a:solidFill>
                <a:srgbClr val="0033CC"/>
              </a:solidFill>
            </a:endParaRPr>
          </a:p>
          <a:p>
            <a:r>
              <a:rPr lang="en-GB" sz="3200" dirty="0" smtClean="0">
                <a:solidFill>
                  <a:srgbClr val="0033CC"/>
                </a:solidFill>
              </a:rPr>
              <a:t>Demand for workers is a </a:t>
            </a:r>
            <a:r>
              <a:rPr lang="en-GB" sz="3200" b="1" dirty="0" smtClean="0">
                <a:solidFill>
                  <a:srgbClr val="FF0000"/>
                </a:solidFill>
              </a:rPr>
              <a:t>derived demand </a:t>
            </a:r>
            <a:r>
              <a:rPr lang="en-GB" sz="3200" dirty="0" smtClean="0">
                <a:solidFill>
                  <a:srgbClr val="0033CC"/>
                </a:solidFill>
              </a:rPr>
              <a:t>as it depends on increase in output.</a:t>
            </a:r>
          </a:p>
          <a:p>
            <a:r>
              <a:rPr lang="en-GB" sz="3200" dirty="0" smtClean="0">
                <a:solidFill>
                  <a:srgbClr val="0033CC"/>
                </a:solidFill>
              </a:rPr>
              <a:t>At </a:t>
            </a:r>
            <a:r>
              <a:rPr lang="en-GB" sz="3200" dirty="0">
                <a:solidFill>
                  <a:srgbClr val="0033CC"/>
                </a:solidFill>
              </a:rPr>
              <a:t>the same time the overall size of the work force will increase as the new migrants start to seek employment. </a:t>
            </a:r>
            <a:endParaRPr lang="en-GB" sz="3200" dirty="0" smtClean="0">
              <a:solidFill>
                <a:srgbClr val="0033CC"/>
              </a:solidFill>
            </a:endParaRPr>
          </a:p>
          <a:p>
            <a:r>
              <a:rPr lang="en-GB" sz="3200" dirty="0" smtClean="0">
                <a:solidFill>
                  <a:srgbClr val="0033CC"/>
                </a:solidFill>
              </a:rPr>
              <a:t>So increased </a:t>
            </a:r>
            <a:r>
              <a:rPr lang="en-GB" sz="3200" dirty="0">
                <a:solidFill>
                  <a:srgbClr val="0033CC"/>
                </a:solidFill>
              </a:rPr>
              <a:t>unemployment </a:t>
            </a:r>
            <a:r>
              <a:rPr lang="en-GB" sz="3200" dirty="0" smtClean="0">
                <a:solidFill>
                  <a:srgbClr val="0033CC"/>
                </a:solidFill>
              </a:rPr>
              <a:t>may </a:t>
            </a:r>
            <a:r>
              <a:rPr lang="en-GB" sz="3200" dirty="0">
                <a:solidFill>
                  <a:srgbClr val="0033CC"/>
                </a:solidFill>
              </a:rPr>
              <a:t>result when the number of new arrivals is greater than the new jobs they create. The BNZ and other banks are predicting that this is the case currently and unemployment will continue to rise through 2016.</a:t>
            </a:r>
            <a:endParaRPr lang="en-NZ" sz="3200" dirty="0">
              <a:solidFill>
                <a:srgbClr val="0033CC"/>
              </a:solidFill>
            </a:endParaRPr>
          </a:p>
        </p:txBody>
      </p:sp>
    </p:spTree>
    <p:extLst>
      <p:ext uri="{BB962C8B-B14F-4D97-AF65-F5344CB8AC3E}">
        <p14:creationId xmlns:p14="http://schemas.microsoft.com/office/powerpoint/2010/main" val="151329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075" y="150540"/>
            <a:ext cx="10515600" cy="685483"/>
          </a:xfrm>
        </p:spPr>
        <p:txBody>
          <a:bodyPr>
            <a:normAutofit fontScale="90000"/>
          </a:bodyPr>
          <a:lstStyle/>
          <a:p>
            <a:r>
              <a:rPr lang="en-NZ" sz="2400" b="1" dirty="0" smtClean="0"/>
              <a:t>QUESTION THREE </a:t>
            </a:r>
            <a:br>
              <a:rPr lang="en-NZ" sz="2400" b="1" dirty="0" smtClean="0"/>
            </a:br>
            <a:r>
              <a:rPr lang="en-NZ" sz="2400" b="1" dirty="0" smtClean="0"/>
              <a:t>a)</a:t>
            </a:r>
            <a:endParaRPr lang="en-NZ" sz="2400" b="1" dirty="0"/>
          </a:p>
        </p:txBody>
      </p:sp>
      <p:sp>
        <p:nvSpPr>
          <p:cNvPr id="3" name="Content Placeholder 2"/>
          <p:cNvSpPr>
            <a:spLocks noGrp="1"/>
          </p:cNvSpPr>
          <p:nvPr>
            <p:ph idx="1"/>
          </p:nvPr>
        </p:nvSpPr>
        <p:spPr>
          <a:xfrm>
            <a:off x="548640" y="836023"/>
            <a:ext cx="11286309" cy="5917474"/>
          </a:xfrm>
        </p:spPr>
        <p:txBody>
          <a:bodyPr>
            <a:noAutofit/>
          </a:bodyPr>
          <a:lstStyle/>
          <a:p>
            <a:r>
              <a:rPr lang="en-NZ" sz="3200" dirty="0">
                <a:solidFill>
                  <a:srgbClr val="0033CC"/>
                </a:solidFill>
              </a:rPr>
              <a:t>The TPPA will result in a $259mill increase in export earnings as the tariffs are removed. </a:t>
            </a:r>
            <a:endParaRPr lang="en-NZ" sz="3200" dirty="0" smtClean="0">
              <a:solidFill>
                <a:srgbClr val="0033CC"/>
              </a:solidFill>
            </a:endParaRPr>
          </a:p>
          <a:p>
            <a:r>
              <a:rPr lang="en-NZ" sz="3200" dirty="0" smtClean="0">
                <a:solidFill>
                  <a:srgbClr val="0033CC"/>
                </a:solidFill>
              </a:rPr>
              <a:t>This </a:t>
            </a:r>
            <a:r>
              <a:rPr lang="en-NZ" sz="3200" dirty="0">
                <a:solidFill>
                  <a:srgbClr val="0033CC"/>
                </a:solidFill>
              </a:rPr>
              <a:t>is shown by the </a:t>
            </a:r>
            <a:r>
              <a:rPr lang="en-NZ" sz="3200" b="1" dirty="0">
                <a:solidFill>
                  <a:srgbClr val="FF0000"/>
                </a:solidFill>
              </a:rPr>
              <a:t>export receipts flow </a:t>
            </a:r>
            <a:r>
              <a:rPr lang="en-NZ" sz="3200" dirty="0">
                <a:solidFill>
                  <a:srgbClr val="0033CC"/>
                </a:solidFill>
              </a:rPr>
              <a:t>on the circular flow model (CFM). </a:t>
            </a:r>
            <a:endParaRPr lang="en-NZ" sz="3200" dirty="0" smtClean="0">
              <a:solidFill>
                <a:srgbClr val="0033CC"/>
              </a:solidFill>
            </a:endParaRPr>
          </a:p>
          <a:p>
            <a:r>
              <a:rPr lang="en-NZ" sz="3200" dirty="0" smtClean="0">
                <a:solidFill>
                  <a:srgbClr val="0033CC"/>
                </a:solidFill>
              </a:rPr>
              <a:t>Producers </a:t>
            </a:r>
            <a:r>
              <a:rPr lang="en-NZ" sz="3200" dirty="0">
                <a:solidFill>
                  <a:srgbClr val="0033CC"/>
                </a:solidFill>
              </a:rPr>
              <a:t>will be receiving a </a:t>
            </a:r>
            <a:r>
              <a:rPr lang="en-NZ" sz="3200" b="1" dirty="0">
                <a:solidFill>
                  <a:srgbClr val="FF0000"/>
                </a:solidFill>
              </a:rPr>
              <a:t>higher profit </a:t>
            </a:r>
            <a:r>
              <a:rPr lang="en-NZ" sz="3200" dirty="0">
                <a:solidFill>
                  <a:srgbClr val="0033CC"/>
                </a:solidFill>
              </a:rPr>
              <a:t>and will have an incentive to increase production, resulting in increased employment and therefore increasing the flow of incomes, both wages and profits, to households as shown by the income flow. </a:t>
            </a:r>
            <a:endParaRPr lang="en-NZ" sz="3200" dirty="0" smtClean="0">
              <a:solidFill>
                <a:srgbClr val="0033CC"/>
              </a:solidFill>
            </a:endParaRPr>
          </a:p>
          <a:p>
            <a:r>
              <a:rPr lang="en-NZ" sz="3200" dirty="0" smtClean="0">
                <a:solidFill>
                  <a:srgbClr val="0033CC"/>
                </a:solidFill>
              </a:rPr>
              <a:t>Households </a:t>
            </a:r>
            <a:r>
              <a:rPr lang="en-NZ" sz="3200" dirty="0">
                <a:solidFill>
                  <a:srgbClr val="0033CC"/>
                </a:solidFill>
              </a:rPr>
              <a:t>will have </a:t>
            </a:r>
            <a:r>
              <a:rPr lang="en-NZ" sz="3200" b="1" dirty="0">
                <a:solidFill>
                  <a:srgbClr val="FF0000"/>
                </a:solidFill>
              </a:rPr>
              <a:t>increased disposable income</a:t>
            </a:r>
            <a:r>
              <a:rPr lang="en-NZ" sz="3200" dirty="0">
                <a:solidFill>
                  <a:srgbClr val="0033CC"/>
                </a:solidFill>
              </a:rPr>
              <a:t>, so spending on goods and services will increase further benefiting producers. This would increase the consumer spending flow. </a:t>
            </a:r>
          </a:p>
        </p:txBody>
      </p:sp>
    </p:spTree>
    <p:extLst>
      <p:ext uri="{BB962C8B-B14F-4D97-AF65-F5344CB8AC3E}">
        <p14:creationId xmlns:p14="http://schemas.microsoft.com/office/powerpoint/2010/main" val="329960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156754"/>
            <a:ext cx="11090365" cy="6701246"/>
          </a:xfrm>
        </p:spPr>
        <p:txBody>
          <a:bodyPr>
            <a:normAutofit lnSpcReduction="10000"/>
          </a:bodyPr>
          <a:lstStyle/>
          <a:p>
            <a:r>
              <a:rPr lang="en-NZ" sz="3200" dirty="0">
                <a:solidFill>
                  <a:srgbClr val="0033CC"/>
                </a:solidFill>
              </a:rPr>
              <a:t>The government would also benefit from both </a:t>
            </a:r>
            <a:r>
              <a:rPr lang="en-NZ" sz="3200" b="1" dirty="0">
                <a:solidFill>
                  <a:srgbClr val="FF0000"/>
                </a:solidFill>
              </a:rPr>
              <a:t>direct taxes </a:t>
            </a:r>
            <a:r>
              <a:rPr lang="en-NZ" sz="3200" dirty="0">
                <a:solidFill>
                  <a:srgbClr val="0033CC"/>
                </a:solidFill>
              </a:rPr>
              <a:t>on the increased income, </a:t>
            </a:r>
            <a:r>
              <a:rPr lang="en-NZ" sz="3200" b="1" dirty="0" smtClean="0">
                <a:solidFill>
                  <a:srgbClr val="FF0000"/>
                </a:solidFill>
              </a:rPr>
              <a:t>indirect </a:t>
            </a:r>
            <a:r>
              <a:rPr lang="en-NZ" sz="3200" b="1" dirty="0">
                <a:solidFill>
                  <a:srgbClr val="FF0000"/>
                </a:solidFill>
              </a:rPr>
              <a:t>tax flow</a:t>
            </a:r>
            <a:r>
              <a:rPr lang="en-NZ" sz="3200" dirty="0">
                <a:solidFill>
                  <a:srgbClr val="0033CC"/>
                </a:solidFill>
              </a:rPr>
              <a:t>, </a:t>
            </a:r>
            <a:r>
              <a:rPr lang="en-NZ" sz="3200" dirty="0" smtClean="0">
                <a:solidFill>
                  <a:srgbClr val="0033CC"/>
                </a:solidFill>
              </a:rPr>
              <a:t>(GST )on </a:t>
            </a:r>
            <a:r>
              <a:rPr lang="en-NZ" sz="3200" dirty="0">
                <a:solidFill>
                  <a:srgbClr val="0033CC"/>
                </a:solidFill>
              </a:rPr>
              <a:t>the increased consumption </a:t>
            </a:r>
            <a:r>
              <a:rPr lang="en-NZ" sz="3200" dirty="0" smtClean="0">
                <a:solidFill>
                  <a:srgbClr val="0033CC"/>
                </a:solidFill>
              </a:rPr>
              <a:t>spending. </a:t>
            </a:r>
          </a:p>
          <a:p>
            <a:r>
              <a:rPr lang="en-NZ" sz="3200" dirty="0" smtClean="0">
                <a:solidFill>
                  <a:srgbClr val="0033CC"/>
                </a:solidFill>
              </a:rPr>
              <a:t>Import </a:t>
            </a:r>
            <a:r>
              <a:rPr lang="en-NZ" sz="3200" dirty="0">
                <a:solidFill>
                  <a:srgbClr val="0033CC"/>
                </a:solidFill>
              </a:rPr>
              <a:t>payments are likely to increase as some of the increased consumption will be on overseas </a:t>
            </a:r>
            <a:r>
              <a:rPr lang="en-NZ" sz="3200" dirty="0" smtClean="0">
                <a:solidFill>
                  <a:srgbClr val="0033CC"/>
                </a:solidFill>
              </a:rPr>
              <a:t>goods</a:t>
            </a:r>
          </a:p>
          <a:p>
            <a:r>
              <a:rPr lang="en-NZ" sz="3200" dirty="0" smtClean="0">
                <a:solidFill>
                  <a:srgbClr val="0033CC"/>
                </a:solidFill>
              </a:rPr>
              <a:t>The removal </a:t>
            </a:r>
            <a:r>
              <a:rPr lang="en-NZ" sz="3200" dirty="0">
                <a:solidFill>
                  <a:srgbClr val="0033CC"/>
                </a:solidFill>
              </a:rPr>
              <a:t>of NZ tariffs would cause the </a:t>
            </a:r>
            <a:r>
              <a:rPr lang="en-NZ" sz="3200" b="1" dirty="0">
                <a:solidFill>
                  <a:srgbClr val="FF0000"/>
                </a:solidFill>
              </a:rPr>
              <a:t>import payments flow </a:t>
            </a:r>
            <a:r>
              <a:rPr lang="en-NZ" sz="3200" dirty="0">
                <a:solidFill>
                  <a:srgbClr val="0033CC"/>
                </a:solidFill>
              </a:rPr>
              <a:t>to increase, as NZ buys more imported goods rather than locally produced. </a:t>
            </a:r>
            <a:endParaRPr lang="en-NZ" sz="3200" dirty="0" smtClean="0">
              <a:solidFill>
                <a:srgbClr val="0033CC"/>
              </a:solidFill>
            </a:endParaRPr>
          </a:p>
          <a:p>
            <a:r>
              <a:rPr lang="en-NZ" sz="3200" dirty="0" smtClean="0">
                <a:solidFill>
                  <a:srgbClr val="0033CC"/>
                </a:solidFill>
              </a:rPr>
              <a:t>This </a:t>
            </a:r>
            <a:r>
              <a:rPr lang="en-NZ" sz="3200" dirty="0">
                <a:solidFill>
                  <a:srgbClr val="0033CC"/>
                </a:solidFill>
              </a:rPr>
              <a:t>will result in </a:t>
            </a:r>
            <a:r>
              <a:rPr lang="en-NZ" sz="3200" b="1" dirty="0">
                <a:solidFill>
                  <a:srgbClr val="FF0000"/>
                </a:solidFill>
              </a:rPr>
              <a:t>less income for local producers </a:t>
            </a:r>
            <a:r>
              <a:rPr lang="en-NZ" sz="3200" dirty="0">
                <a:solidFill>
                  <a:srgbClr val="0033CC"/>
                </a:solidFill>
              </a:rPr>
              <a:t>and their workers and would negate some of the gains above due to the increased leakage. </a:t>
            </a:r>
            <a:endParaRPr lang="en-NZ" sz="3200" dirty="0" smtClean="0">
              <a:solidFill>
                <a:srgbClr val="0033CC"/>
              </a:solidFill>
            </a:endParaRPr>
          </a:p>
          <a:p>
            <a:r>
              <a:rPr lang="en-NZ" sz="3200" dirty="0" smtClean="0">
                <a:solidFill>
                  <a:srgbClr val="0033CC"/>
                </a:solidFill>
              </a:rPr>
              <a:t>Overall</a:t>
            </a:r>
            <a:r>
              <a:rPr lang="en-NZ" sz="3200" dirty="0">
                <a:solidFill>
                  <a:srgbClr val="0033CC"/>
                </a:solidFill>
              </a:rPr>
              <a:t>, the impact will be </a:t>
            </a:r>
            <a:r>
              <a:rPr lang="en-NZ" sz="3200" b="1" dirty="0">
                <a:solidFill>
                  <a:srgbClr val="FF0000"/>
                </a:solidFill>
              </a:rPr>
              <a:t>more positive</a:t>
            </a:r>
            <a:r>
              <a:rPr lang="en-NZ" sz="3200" dirty="0">
                <a:solidFill>
                  <a:srgbClr val="0033CC"/>
                </a:solidFill>
              </a:rPr>
              <a:t>, as the gains for exporters at </a:t>
            </a:r>
            <a:r>
              <a:rPr lang="en-NZ" sz="3200" dirty="0">
                <a:solidFill>
                  <a:srgbClr val="FF0000"/>
                </a:solidFill>
              </a:rPr>
              <a:t>$259 </a:t>
            </a:r>
            <a:r>
              <a:rPr lang="en-NZ" sz="3200" dirty="0" smtClean="0">
                <a:solidFill>
                  <a:srgbClr val="FF0000"/>
                </a:solidFill>
              </a:rPr>
              <a:t>million </a:t>
            </a:r>
            <a:r>
              <a:rPr lang="en-NZ" sz="3200" dirty="0">
                <a:solidFill>
                  <a:srgbClr val="0033CC"/>
                </a:solidFill>
              </a:rPr>
              <a:t>are much greater than the </a:t>
            </a:r>
            <a:r>
              <a:rPr lang="en-NZ" sz="3200" b="1" dirty="0">
                <a:solidFill>
                  <a:srgbClr val="FF0000"/>
                </a:solidFill>
              </a:rPr>
              <a:t>$20 </a:t>
            </a:r>
            <a:r>
              <a:rPr lang="en-NZ" sz="3200" b="1" dirty="0" smtClean="0">
                <a:solidFill>
                  <a:srgbClr val="FF0000"/>
                </a:solidFill>
              </a:rPr>
              <a:t>million </a:t>
            </a:r>
            <a:r>
              <a:rPr lang="en-NZ" sz="3200" dirty="0">
                <a:solidFill>
                  <a:srgbClr val="0033CC"/>
                </a:solidFill>
              </a:rPr>
              <a:t>cut from import tariffs. This indicates the level of tariffs was already low, so the negative impacts will be less. </a:t>
            </a:r>
          </a:p>
          <a:p>
            <a:endParaRPr lang="en-NZ" dirty="0">
              <a:solidFill>
                <a:srgbClr val="0033CC"/>
              </a:solidFill>
            </a:endParaRPr>
          </a:p>
        </p:txBody>
      </p:sp>
    </p:spTree>
    <p:extLst>
      <p:ext uri="{BB962C8B-B14F-4D97-AF65-F5344CB8AC3E}">
        <p14:creationId xmlns:p14="http://schemas.microsoft.com/office/powerpoint/2010/main" val="291980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338"/>
          </a:xfrm>
        </p:spPr>
        <p:txBody>
          <a:bodyPr>
            <a:normAutofit fontScale="90000"/>
          </a:bodyPr>
          <a:lstStyle/>
          <a:p>
            <a:r>
              <a:rPr lang="en-NZ" dirty="0" smtClean="0"/>
              <a:t>b)</a:t>
            </a:r>
            <a:endParaRPr lang="en-NZ" dirty="0"/>
          </a:p>
        </p:txBody>
      </p:sp>
      <p:sp>
        <p:nvSpPr>
          <p:cNvPr id="3" name="Content Placeholder 2"/>
          <p:cNvSpPr>
            <a:spLocks noGrp="1"/>
          </p:cNvSpPr>
          <p:nvPr>
            <p:ph idx="1"/>
          </p:nvPr>
        </p:nvSpPr>
        <p:spPr>
          <a:xfrm>
            <a:off x="418011" y="927464"/>
            <a:ext cx="11247119" cy="5249499"/>
          </a:xfrm>
        </p:spPr>
        <p:txBody>
          <a:bodyPr>
            <a:normAutofit/>
          </a:bodyPr>
          <a:lstStyle/>
          <a:p>
            <a:r>
              <a:rPr lang="en-GB" sz="3600" dirty="0">
                <a:solidFill>
                  <a:srgbClr val="0033CC"/>
                </a:solidFill>
              </a:rPr>
              <a:t>If MPS is 0.17, </a:t>
            </a:r>
            <a:r>
              <a:rPr lang="en-NZ" sz="3600" dirty="0">
                <a:solidFill>
                  <a:srgbClr val="0033CC"/>
                </a:solidFill>
              </a:rPr>
              <a:t>then MPC = 0.83</a:t>
            </a:r>
          </a:p>
          <a:p>
            <a:r>
              <a:rPr lang="en-GB" sz="3600" dirty="0">
                <a:solidFill>
                  <a:srgbClr val="0033CC"/>
                </a:solidFill>
              </a:rPr>
              <a:t>So Multiplier effect will be $259 </a:t>
            </a:r>
            <a:r>
              <a:rPr lang="en-GB" sz="3600" dirty="0" smtClean="0">
                <a:solidFill>
                  <a:srgbClr val="0033CC"/>
                </a:solidFill>
              </a:rPr>
              <a:t>/1 </a:t>
            </a:r>
            <a:r>
              <a:rPr lang="en-GB" sz="3600" dirty="0">
                <a:solidFill>
                  <a:srgbClr val="0033CC"/>
                </a:solidFill>
              </a:rPr>
              <a:t>- 0.83= $259/0.17 = $1524 million</a:t>
            </a:r>
            <a:endParaRPr lang="en-NZ" sz="3600" dirty="0">
              <a:solidFill>
                <a:srgbClr val="0033CC"/>
              </a:solidFill>
            </a:endParaRPr>
          </a:p>
          <a:p>
            <a:r>
              <a:rPr lang="en-GB" sz="3600" dirty="0">
                <a:solidFill>
                  <a:srgbClr val="0033CC"/>
                </a:solidFill>
              </a:rPr>
              <a:t>This effect is due to the </a:t>
            </a:r>
            <a:r>
              <a:rPr lang="en-GB" sz="3600" dirty="0">
                <a:solidFill>
                  <a:srgbClr val="FF0000"/>
                </a:solidFill>
              </a:rPr>
              <a:t>flow on effects </a:t>
            </a:r>
            <a:r>
              <a:rPr lang="en-GB" sz="3600" dirty="0">
                <a:solidFill>
                  <a:srgbClr val="0033CC"/>
                </a:solidFill>
              </a:rPr>
              <a:t>shown in the circular flow model. The extra income results in additional spending. </a:t>
            </a:r>
          </a:p>
          <a:p>
            <a:r>
              <a:rPr lang="en-GB" sz="3600" dirty="0">
                <a:solidFill>
                  <a:srgbClr val="0033CC"/>
                </a:solidFill>
              </a:rPr>
              <a:t>This increases production and then income again and so on. The increase in GDP includes the additional growth in spending as the money flows around the economy.</a:t>
            </a:r>
            <a:endParaRPr lang="en-NZ" sz="3600" dirty="0">
              <a:solidFill>
                <a:srgbClr val="0033CC"/>
              </a:solidFill>
            </a:endParaRPr>
          </a:p>
          <a:p>
            <a:endParaRPr lang="en-NZ" dirty="0"/>
          </a:p>
        </p:txBody>
      </p:sp>
    </p:spTree>
    <p:extLst>
      <p:ext uri="{BB962C8B-B14F-4D97-AF65-F5344CB8AC3E}">
        <p14:creationId xmlns:p14="http://schemas.microsoft.com/office/powerpoint/2010/main" val="168415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
            <a:ext cx="10515600" cy="313509"/>
          </a:xfrm>
        </p:spPr>
        <p:txBody>
          <a:bodyPr>
            <a:normAutofit fontScale="90000"/>
          </a:bodyPr>
          <a:lstStyle/>
          <a:p>
            <a:r>
              <a:rPr lang="en-NZ" dirty="0" smtClean="0"/>
              <a:t>b)</a:t>
            </a:r>
            <a:endParaRPr lang="en-NZ" dirty="0"/>
          </a:p>
        </p:txBody>
      </p:sp>
      <p:sp>
        <p:nvSpPr>
          <p:cNvPr id="3" name="Content Placeholder 2"/>
          <p:cNvSpPr>
            <a:spLocks noGrp="1"/>
          </p:cNvSpPr>
          <p:nvPr>
            <p:ph idx="1"/>
          </p:nvPr>
        </p:nvSpPr>
        <p:spPr>
          <a:xfrm>
            <a:off x="838200" y="457200"/>
            <a:ext cx="10515600" cy="5719763"/>
          </a:xfrm>
        </p:spPr>
        <p:txBody>
          <a:bodyPr>
            <a:normAutofit/>
          </a:bodyPr>
          <a:lstStyle/>
          <a:p>
            <a:r>
              <a:rPr lang="en-GB" dirty="0" smtClean="0"/>
              <a:t>If MPS is 0.17, </a:t>
            </a:r>
            <a:r>
              <a:rPr lang="en-NZ" dirty="0" smtClean="0"/>
              <a:t>then MPC = 0.83</a:t>
            </a:r>
          </a:p>
          <a:p>
            <a:r>
              <a:rPr lang="en-GB" dirty="0" smtClean="0"/>
              <a:t>So Multiplier effect will be $259 x 1/1 - 0.83= $259/0.17 = $1524 million</a:t>
            </a:r>
            <a:endParaRPr lang="en-NZ" dirty="0" smtClean="0"/>
          </a:p>
          <a:p>
            <a:r>
              <a:rPr lang="en-GB" dirty="0" smtClean="0"/>
              <a:t>This effect is due to the flow on effects shown in the circular flow model. The extra income results in additional spending. </a:t>
            </a:r>
          </a:p>
          <a:p>
            <a:r>
              <a:rPr lang="en-GB" dirty="0" smtClean="0"/>
              <a:t>This increases production and then income again and so on. The increase in GDP includes the additional growth in spending as the money flows around the economy.</a:t>
            </a:r>
            <a:endParaRPr lang="en-NZ" dirty="0"/>
          </a:p>
        </p:txBody>
      </p:sp>
    </p:spTree>
    <p:extLst>
      <p:ext uri="{BB962C8B-B14F-4D97-AF65-F5344CB8AC3E}">
        <p14:creationId xmlns:p14="http://schemas.microsoft.com/office/powerpoint/2010/main" val="3032206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44136"/>
            <a:ext cx="10735491" cy="6257109"/>
          </a:xfrm>
        </p:spPr>
        <p:txBody>
          <a:bodyPr>
            <a:normAutofit lnSpcReduction="10000"/>
          </a:bodyPr>
          <a:lstStyle/>
          <a:p>
            <a:r>
              <a:rPr lang="en-GB" sz="3200" dirty="0">
                <a:solidFill>
                  <a:srgbClr val="0033CC"/>
                </a:solidFill>
              </a:rPr>
              <a:t>If the MPS was </a:t>
            </a:r>
            <a:r>
              <a:rPr lang="en-GB" sz="3200" dirty="0" smtClean="0">
                <a:solidFill>
                  <a:srgbClr val="0033CC"/>
                </a:solidFill>
              </a:rPr>
              <a:t>0.10</a:t>
            </a:r>
            <a:r>
              <a:rPr lang="en-GB" sz="3200" dirty="0">
                <a:solidFill>
                  <a:srgbClr val="0033CC"/>
                </a:solidFill>
              </a:rPr>
              <a:t>, then GDP would actually increase by </a:t>
            </a:r>
            <a:r>
              <a:rPr lang="en-GB" sz="3200" dirty="0" smtClean="0">
                <a:solidFill>
                  <a:srgbClr val="0033CC"/>
                </a:solidFill>
              </a:rPr>
              <a:t>$</a:t>
            </a:r>
            <a:r>
              <a:rPr lang="en-GB" sz="3200" dirty="0">
                <a:solidFill>
                  <a:srgbClr val="0033CC"/>
                </a:solidFill>
              </a:rPr>
              <a:t>259 </a:t>
            </a:r>
            <a:r>
              <a:rPr lang="en-GB" sz="3200" dirty="0" smtClean="0">
                <a:solidFill>
                  <a:srgbClr val="0033CC"/>
                </a:solidFill>
              </a:rPr>
              <a:t>/ 1-0.90 = $259/.</a:t>
            </a:r>
            <a:r>
              <a:rPr lang="en-GB" sz="3200" dirty="0">
                <a:solidFill>
                  <a:srgbClr val="0033CC"/>
                </a:solidFill>
              </a:rPr>
              <a:t>10 = $2,590 </a:t>
            </a:r>
            <a:r>
              <a:rPr lang="en-GB" sz="3200" dirty="0" smtClean="0">
                <a:solidFill>
                  <a:srgbClr val="0033CC"/>
                </a:solidFill>
              </a:rPr>
              <a:t>million. </a:t>
            </a:r>
            <a:endParaRPr lang="en-NZ" sz="3200" dirty="0">
              <a:solidFill>
                <a:srgbClr val="0033CC"/>
              </a:solidFill>
            </a:endParaRPr>
          </a:p>
          <a:p>
            <a:r>
              <a:rPr lang="en-GB" sz="3200" dirty="0">
                <a:solidFill>
                  <a:srgbClr val="0033CC"/>
                </a:solidFill>
              </a:rPr>
              <a:t>A key factor in the size of the multiplier is the leakage due to saving. Each cycle, the income is either spent or saved. </a:t>
            </a:r>
            <a:endParaRPr lang="en-GB" sz="3200" dirty="0" smtClean="0">
              <a:solidFill>
                <a:srgbClr val="0033CC"/>
              </a:solidFill>
            </a:endParaRPr>
          </a:p>
          <a:p>
            <a:r>
              <a:rPr lang="en-GB" sz="3200" dirty="0" smtClean="0">
                <a:solidFill>
                  <a:srgbClr val="0033CC"/>
                </a:solidFill>
              </a:rPr>
              <a:t>The</a:t>
            </a:r>
            <a:r>
              <a:rPr lang="en-GB" sz="3200" dirty="0" smtClean="0"/>
              <a:t> </a:t>
            </a:r>
            <a:r>
              <a:rPr lang="en-GB" sz="3200" b="1" dirty="0">
                <a:solidFill>
                  <a:srgbClr val="FF0000"/>
                </a:solidFill>
              </a:rPr>
              <a:t>lower the saving</a:t>
            </a:r>
            <a:r>
              <a:rPr lang="en-GB" sz="3200" dirty="0"/>
              <a:t>, the </a:t>
            </a:r>
            <a:r>
              <a:rPr lang="en-GB" sz="3200" b="1" dirty="0">
                <a:solidFill>
                  <a:srgbClr val="FF0000"/>
                </a:solidFill>
              </a:rPr>
              <a:t>higher the spending </a:t>
            </a:r>
            <a:r>
              <a:rPr lang="en-GB" sz="3200" dirty="0">
                <a:solidFill>
                  <a:srgbClr val="0033CC"/>
                </a:solidFill>
              </a:rPr>
              <a:t>and the bigger the multiplier effect. </a:t>
            </a:r>
            <a:endParaRPr lang="en-GB" sz="3200" dirty="0" smtClean="0">
              <a:solidFill>
                <a:srgbClr val="0033CC"/>
              </a:solidFill>
            </a:endParaRPr>
          </a:p>
          <a:p>
            <a:r>
              <a:rPr lang="en-GB" sz="3200" dirty="0" smtClean="0">
                <a:solidFill>
                  <a:srgbClr val="0033CC"/>
                </a:solidFill>
              </a:rPr>
              <a:t>When </a:t>
            </a:r>
            <a:r>
              <a:rPr lang="en-GB" sz="3200" dirty="0">
                <a:solidFill>
                  <a:srgbClr val="0033CC"/>
                </a:solidFill>
              </a:rPr>
              <a:t>households are feeling confident about the economy they tend to save less and are encouraged to spend more as they do not fear losing their source of income. </a:t>
            </a:r>
            <a:endParaRPr lang="en-GB" sz="3200" dirty="0" smtClean="0">
              <a:solidFill>
                <a:srgbClr val="0033CC"/>
              </a:solidFill>
            </a:endParaRPr>
          </a:p>
          <a:p>
            <a:r>
              <a:rPr lang="en-GB" sz="3200" dirty="0" smtClean="0">
                <a:solidFill>
                  <a:srgbClr val="0033CC"/>
                </a:solidFill>
              </a:rPr>
              <a:t>This </a:t>
            </a:r>
            <a:r>
              <a:rPr lang="en-GB" sz="3200" dirty="0">
                <a:solidFill>
                  <a:srgbClr val="0033CC"/>
                </a:solidFill>
              </a:rPr>
              <a:t>lowers the MPS</a:t>
            </a:r>
            <a:endParaRPr lang="en-NZ" sz="3200" dirty="0">
              <a:solidFill>
                <a:srgbClr val="0033CC"/>
              </a:solidFill>
            </a:endParaRPr>
          </a:p>
          <a:p>
            <a:r>
              <a:rPr lang="en-GB" sz="3200" dirty="0">
                <a:solidFill>
                  <a:srgbClr val="0033CC"/>
                </a:solidFill>
              </a:rPr>
              <a:t>This shows that the overall impact on economic growth of joining the TPPA will be much greater in times of high consumer confidence. </a:t>
            </a:r>
            <a:endParaRPr lang="en-NZ" sz="3200" dirty="0">
              <a:solidFill>
                <a:srgbClr val="0033CC"/>
              </a:solidFill>
            </a:endParaRPr>
          </a:p>
          <a:p>
            <a:pPr marL="0" indent="0">
              <a:buNone/>
            </a:pPr>
            <a:endParaRPr lang="en-NZ" dirty="0">
              <a:solidFill>
                <a:srgbClr val="0033CC"/>
              </a:solidFill>
            </a:endParaRPr>
          </a:p>
        </p:txBody>
      </p:sp>
    </p:spTree>
    <p:extLst>
      <p:ext uri="{BB962C8B-B14F-4D97-AF65-F5344CB8AC3E}">
        <p14:creationId xmlns:p14="http://schemas.microsoft.com/office/powerpoint/2010/main" val="49915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1828799" y="1299474"/>
            <a:ext cx="9562012" cy="4937760"/>
          </a:xfrm>
          <a:prstGeom prst="rect">
            <a:avLst/>
          </a:prstGeom>
        </p:spPr>
      </p:pic>
      <p:sp>
        <p:nvSpPr>
          <p:cNvPr id="3" name="TextBox 2"/>
          <p:cNvSpPr txBox="1"/>
          <p:nvPr/>
        </p:nvSpPr>
        <p:spPr>
          <a:xfrm>
            <a:off x="1724297" y="653143"/>
            <a:ext cx="1240972" cy="646331"/>
          </a:xfrm>
          <a:prstGeom prst="rect">
            <a:avLst/>
          </a:prstGeom>
          <a:noFill/>
        </p:spPr>
        <p:txBody>
          <a:bodyPr wrap="square" rtlCol="0">
            <a:spAutoFit/>
          </a:bodyPr>
          <a:lstStyle/>
          <a:p>
            <a:r>
              <a:rPr lang="en-AU" sz="3600" dirty="0" smtClean="0"/>
              <a:t>a)</a:t>
            </a:r>
            <a:endParaRPr lang="en-NZ" sz="3600" dirty="0"/>
          </a:p>
        </p:txBody>
      </p:sp>
      <p:cxnSp>
        <p:nvCxnSpPr>
          <p:cNvPr id="5" name="Straight Arrow Connector 4"/>
          <p:cNvCxnSpPr/>
          <p:nvPr/>
        </p:nvCxnSpPr>
        <p:spPr>
          <a:xfrm>
            <a:off x="4532811" y="2906486"/>
            <a:ext cx="770709" cy="4354"/>
          </a:xfrm>
          <a:prstGeom prst="straightConnector1">
            <a:avLst/>
          </a:prstGeom>
          <a:ln w="22225">
            <a:tailEnd type="triangle"/>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a:off x="6918960" y="6237234"/>
            <a:ext cx="441960" cy="0"/>
          </a:xfrm>
          <a:prstGeom prst="straightConnector1">
            <a:avLst/>
          </a:prstGeom>
          <a:ln w="22225">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V="1">
            <a:off x="2734491" y="3992880"/>
            <a:ext cx="13063" cy="483326"/>
          </a:xfrm>
          <a:prstGeom prst="straightConnector1">
            <a:avLst/>
          </a:prstGeom>
          <a:ln w="22225">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93824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79458"/>
          </a:xfrm>
        </p:spPr>
        <p:txBody>
          <a:bodyPr>
            <a:normAutofit fontScale="90000"/>
          </a:bodyPr>
          <a:lstStyle/>
          <a:p>
            <a:r>
              <a:rPr lang="en-AU" dirty="0"/>
              <a:t>b</a:t>
            </a:r>
            <a:r>
              <a:rPr lang="en-AU" dirty="0" smtClean="0"/>
              <a:t>)</a:t>
            </a:r>
            <a:endParaRPr lang="en-NZ" dirty="0"/>
          </a:p>
        </p:txBody>
      </p:sp>
      <p:sp>
        <p:nvSpPr>
          <p:cNvPr id="3" name="Content Placeholder 2"/>
          <p:cNvSpPr>
            <a:spLocks noGrp="1"/>
          </p:cNvSpPr>
          <p:nvPr>
            <p:ph idx="1"/>
          </p:nvPr>
        </p:nvSpPr>
        <p:spPr>
          <a:xfrm>
            <a:off x="838200" y="744584"/>
            <a:ext cx="10515600" cy="5432379"/>
          </a:xfrm>
        </p:spPr>
        <p:txBody>
          <a:bodyPr>
            <a:normAutofit/>
          </a:bodyPr>
          <a:lstStyle/>
          <a:p>
            <a:r>
              <a:rPr lang="en-GB" sz="3200" dirty="0">
                <a:solidFill>
                  <a:srgbClr val="0000FF"/>
                </a:solidFill>
              </a:rPr>
              <a:t>Government spending on </a:t>
            </a:r>
            <a:r>
              <a:rPr lang="en-GB" sz="3200" dirty="0" err="1">
                <a:solidFill>
                  <a:srgbClr val="0000FF"/>
                </a:solidFill>
              </a:rPr>
              <a:t>roading</a:t>
            </a:r>
            <a:r>
              <a:rPr lang="en-GB" sz="3200" dirty="0">
                <a:solidFill>
                  <a:srgbClr val="0000FF"/>
                </a:solidFill>
              </a:rPr>
              <a:t> and transport stimulates extra </a:t>
            </a:r>
            <a:r>
              <a:rPr lang="en-GB" sz="3200" dirty="0" smtClean="0">
                <a:solidFill>
                  <a:srgbClr val="0000FF"/>
                </a:solidFill>
              </a:rPr>
              <a:t>production</a:t>
            </a:r>
          </a:p>
          <a:p>
            <a:r>
              <a:rPr lang="en-GB" sz="3200" dirty="0" smtClean="0">
                <a:solidFill>
                  <a:srgbClr val="0000FF"/>
                </a:solidFill>
              </a:rPr>
              <a:t>This </a:t>
            </a:r>
            <a:r>
              <a:rPr lang="en-GB" sz="3200" dirty="0">
                <a:solidFill>
                  <a:srgbClr val="0000FF"/>
                </a:solidFill>
              </a:rPr>
              <a:t>creates additional income for firms who provide the required construction services such as </a:t>
            </a:r>
            <a:r>
              <a:rPr lang="en-GB" sz="3200" dirty="0" err="1">
                <a:solidFill>
                  <a:srgbClr val="0000FF"/>
                </a:solidFill>
              </a:rPr>
              <a:t>roading</a:t>
            </a:r>
            <a:r>
              <a:rPr lang="en-GB" sz="3200" dirty="0">
                <a:solidFill>
                  <a:srgbClr val="0000FF"/>
                </a:solidFill>
              </a:rPr>
              <a:t> contractors. </a:t>
            </a:r>
            <a:endParaRPr lang="en-GB" sz="3200" dirty="0" smtClean="0">
              <a:solidFill>
                <a:srgbClr val="0000FF"/>
              </a:solidFill>
            </a:endParaRPr>
          </a:p>
          <a:p>
            <a:r>
              <a:rPr lang="en-GB" sz="3200" dirty="0" smtClean="0">
                <a:solidFill>
                  <a:srgbClr val="0000FF"/>
                </a:solidFill>
              </a:rPr>
              <a:t>As ‘G’ is a </a:t>
            </a:r>
            <a:r>
              <a:rPr lang="en-GB" sz="3200" dirty="0">
                <a:solidFill>
                  <a:srgbClr val="0000FF"/>
                </a:solidFill>
              </a:rPr>
              <a:t>component of aggregate demand, so increases in G will result in AD increasing. </a:t>
            </a:r>
            <a:endParaRPr lang="en-GB" sz="3200" dirty="0" smtClean="0">
              <a:solidFill>
                <a:srgbClr val="0000FF"/>
              </a:solidFill>
            </a:endParaRPr>
          </a:p>
          <a:p>
            <a:r>
              <a:rPr lang="en-GB" sz="3200" dirty="0" smtClean="0">
                <a:solidFill>
                  <a:srgbClr val="0000FF"/>
                </a:solidFill>
              </a:rPr>
              <a:t>This </a:t>
            </a:r>
            <a:r>
              <a:rPr lang="en-GB" sz="3200" dirty="0">
                <a:solidFill>
                  <a:srgbClr val="0000FF"/>
                </a:solidFill>
              </a:rPr>
              <a:t>is shown on the Graph as a shift of AD to the right to AD1.  </a:t>
            </a:r>
            <a:endParaRPr lang="en-GB" sz="3200" dirty="0" smtClean="0">
              <a:solidFill>
                <a:srgbClr val="0000FF"/>
              </a:solidFill>
            </a:endParaRPr>
          </a:p>
          <a:p>
            <a:r>
              <a:rPr lang="en-GB" sz="3200" dirty="0" smtClean="0">
                <a:solidFill>
                  <a:srgbClr val="0000FF"/>
                </a:solidFill>
              </a:rPr>
              <a:t>Price Level </a:t>
            </a:r>
            <a:r>
              <a:rPr lang="en-GB" sz="3200" b="1" dirty="0" smtClean="0">
                <a:solidFill>
                  <a:srgbClr val="C00000"/>
                </a:solidFill>
              </a:rPr>
              <a:t>increases</a:t>
            </a:r>
            <a:r>
              <a:rPr lang="en-GB" sz="3200" dirty="0" smtClean="0">
                <a:solidFill>
                  <a:srgbClr val="0000FF"/>
                </a:solidFill>
              </a:rPr>
              <a:t> from PL</a:t>
            </a:r>
            <a:r>
              <a:rPr lang="en-GB" sz="2000" dirty="0" smtClean="0">
                <a:solidFill>
                  <a:srgbClr val="0000FF"/>
                </a:solidFill>
              </a:rPr>
              <a:t>1</a:t>
            </a:r>
            <a:r>
              <a:rPr lang="en-GB" sz="3200" dirty="0" smtClean="0">
                <a:solidFill>
                  <a:srgbClr val="0000FF"/>
                </a:solidFill>
              </a:rPr>
              <a:t> to PL</a:t>
            </a:r>
            <a:r>
              <a:rPr lang="en-GB" sz="2000" dirty="0" smtClean="0">
                <a:solidFill>
                  <a:srgbClr val="0000FF"/>
                </a:solidFill>
              </a:rPr>
              <a:t>2</a:t>
            </a:r>
            <a:r>
              <a:rPr lang="en-GB" sz="3200" dirty="0" smtClean="0">
                <a:solidFill>
                  <a:srgbClr val="0000FF"/>
                </a:solidFill>
              </a:rPr>
              <a:t> so inflation rises</a:t>
            </a:r>
          </a:p>
          <a:p>
            <a:r>
              <a:rPr lang="en-GB" sz="3200" dirty="0" smtClean="0">
                <a:solidFill>
                  <a:srgbClr val="0000FF"/>
                </a:solidFill>
              </a:rPr>
              <a:t>GDP</a:t>
            </a:r>
            <a:r>
              <a:rPr lang="en-GB" sz="3200" b="1" dirty="0" smtClean="0">
                <a:solidFill>
                  <a:srgbClr val="0000FF"/>
                </a:solidFill>
              </a:rPr>
              <a:t> </a:t>
            </a:r>
            <a:r>
              <a:rPr lang="en-GB" sz="3200" b="1" dirty="0" smtClean="0">
                <a:solidFill>
                  <a:srgbClr val="C00000"/>
                </a:solidFill>
              </a:rPr>
              <a:t>increases</a:t>
            </a:r>
            <a:r>
              <a:rPr lang="en-GB" sz="3200" b="1" dirty="0" smtClean="0">
                <a:solidFill>
                  <a:srgbClr val="0000FF"/>
                </a:solidFill>
              </a:rPr>
              <a:t> </a:t>
            </a:r>
            <a:r>
              <a:rPr lang="en-GB" sz="3200" dirty="0" smtClean="0">
                <a:solidFill>
                  <a:srgbClr val="0000FF"/>
                </a:solidFill>
              </a:rPr>
              <a:t>from Y</a:t>
            </a:r>
            <a:r>
              <a:rPr lang="en-GB" sz="2000" dirty="0" smtClean="0">
                <a:solidFill>
                  <a:srgbClr val="0000FF"/>
                </a:solidFill>
              </a:rPr>
              <a:t>1</a:t>
            </a:r>
            <a:r>
              <a:rPr lang="en-GB" sz="3200" dirty="0" smtClean="0">
                <a:solidFill>
                  <a:srgbClr val="0000FF"/>
                </a:solidFill>
              </a:rPr>
              <a:t> to Y</a:t>
            </a:r>
            <a:r>
              <a:rPr lang="en-GB" sz="2000" dirty="0" smtClean="0">
                <a:solidFill>
                  <a:srgbClr val="0000FF"/>
                </a:solidFill>
              </a:rPr>
              <a:t>2 </a:t>
            </a:r>
            <a:r>
              <a:rPr lang="en-GB" sz="3200" dirty="0" smtClean="0">
                <a:solidFill>
                  <a:srgbClr val="0000FF"/>
                </a:solidFill>
              </a:rPr>
              <a:t>so Economic growth increases</a:t>
            </a:r>
            <a:endParaRPr lang="en-NZ" sz="4400" dirty="0">
              <a:solidFill>
                <a:srgbClr val="0000FF"/>
              </a:solidFill>
            </a:endParaRPr>
          </a:p>
          <a:p>
            <a:endParaRPr lang="en-NZ" dirty="0"/>
          </a:p>
        </p:txBody>
      </p:sp>
    </p:spTree>
    <p:extLst>
      <p:ext uri="{BB962C8B-B14F-4D97-AF65-F5344CB8AC3E}">
        <p14:creationId xmlns:p14="http://schemas.microsoft.com/office/powerpoint/2010/main" val="399393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120708" y="1702434"/>
            <a:ext cx="8111172" cy="4637405"/>
            <a:chOff x="0" y="0"/>
            <a:chExt cx="5950634" cy="3453618"/>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950634" cy="3453618"/>
            </a:xfrm>
            <a:prstGeom prst="rect">
              <a:avLst/>
            </a:prstGeom>
          </p:spPr>
        </p:pic>
        <p:sp>
          <p:nvSpPr>
            <p:cNvPr id="4" name="Text Box 5"/>
            <p:cNvSpPr txBox="1"/>
            <p:nvPr/>
          </p:nvSpPr>
          <p:spPr>
            <a:xfrm>
              <a:off x="4649372" y="893298"/>
              <a:ext cx="499403" cy="42203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Bef>
                  <a:spcPts val="300"/>
                </a:spcBef>
                <a:spcAft>
                  <a:spcPts val="300"/>
                </a:spcAft>
              </a:pPr>
              <a:r>
                <a:rPr lang="en-US" sz="1000" b="1">
                  <a:effectLst/>
                  <a:latin typeface="Arial" panose="020B0604020202020204" pitchFamily="34" charset="0"/>
                  <a:ea typeface="Times New Roman" panose="02020603050405020304" pitchFamily="18" charset="0"/>
                  <a:cs typeface="Times New Roman" panose="02020603050405020304" pitchFamily="18" charset="0"/>
                </a:rPr>
                <a:t>AS1</a:t>
              </a:r>
              <a:endParaRPr lang="en-NZ" sz="1000">
                <a:effectLst/>
                <a:latin typeface="Arial" panose="020B0604020202020204" pitchFamily="34" charset="0"/>
                <a:ea typeface="Times New Roman" panose="02020603050405020304" pitchFamily="18" charset="0"/>
                <a:cs typeface="Times New Roman" panose="02020603050405020304" pitchFamily="18" charset="0"/>
              </a:endParaRPr>
            </a:p>
          </p:txBody>
        </p:sp>
      </p:grpSp>
      <p:cxnSp>
        <p:nvCxnSpPr>
          <p:cNvPr id="6" name="Straight Arrow Connector 5"/>
          <p:cNvCxnSpPr/>
          <p:nvPr/>
        </p:nvCxnSpPr>
        <p:spPr>
          <a:xfrm flipV="1">
            <a:off x="3931920" y="4693920"/>
            <a:ext cx="15240" cy="365760"/>
          </a:xfrm>
          <a:prstGeom prst="straightConnector1">
            <a:avLst/>
          </a:prstGeom>
          <a:ln w="34925">
            <a:tailEnd type="triangle"/>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flipV="1">
            <a:off x="8778240" y="3642360"/>
            <a:ext cx="320040" cy="9134"/>
          </a:xfrm>
          <a:prstGeom prst="straightConnector1">
            <a:avLst/>
          </a:prstGeom>
          <a:ln w="34925">
            <a:tailEnd type="triangle"/>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flipV="1">
            <a:off x="7787640" y="6339839"/>
            <a:ext cx="472440" cy="1"/>
          </a:xfrm>
          <a:prstGeom prst="straightConnector1">
            <a:avLst/>
          </a:prstGeom>
          <a:ln w="34925">
            <a:tailEnd type="triangle"/>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2910840" y="853440"/>
            <a:ext cx="1493520" cy="707886"/>
          </a:xfrm>
          <a:prstGeom prst="rect">
            <a:avLst/>
          </a:prstGeom>
          <a:noFill/>
        </p:spPr>
        <p:txBody>
          <a:bodyPr wrap="square" rtlCol="0">
            <a:spAutoFit/>
          </a:bodyPr>
          <a:lstStyle/>
          <a:p>
            <a:r>
              <a:rPr lang="en-AU" sz="4000" b="1" dirty="0" smtClean="0"/>
              <a:t>b)</a:t>
            </a:r>
            <a:endParaRPr lang="en-NZ" sz="4000" b="1" dirty="0"/>
          </a:p>
        </p:txBody>
      </p:sp>
    </p:spTree>
    <p:extLst>
      <p:ext uri="{BB962C8B-B14F-4D97-AF65-F5344CB8AC3E}">
        <p14:creationId xmlns:p14="http://schemas.microsoft.com/office/powerpoint/2010/main" val="273387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8464"/>
          </a:xfrm>
        </p:spPr>
        <p:txBody>
          <a:bodyPr>
            <a:normAutofit fontScale="90000"/>
          </a:bodyPr>
          <a:lstStyle/>
          <a:p>
            <a:r>
              <a:rPr lang="en-AU" dirty="0" smtClean="0"/>
              <a:t>d)</a:t>
            </a:r>
            <a:endParaRPr lang="en-NZ" dirty="0"/>
          </a:p>
        </p:txBody>
      </p:sp>
      <p:sp>
        <p:nvSpPr>
          <p:cNvPr id="3" name="Content Placeholder 2"/>
          <p:cNvSpPr>
            <a:spLocks noGrp="1"/>
          </p:cNvSpPr>
          <p:nvPr>
            <p:ph idx="1"/>
          </p:nvPr>
        </p:nvSpPr>
        <p:spPr>
          <a:xfrm>
            <a:off x="209007" y="953590"/>
            <a:ext cx="11508376" cy="4454433"/>
          </a:xfrm>
        </p:spPr>
        <p:txBody>
          <a:bodyPr>
            <a:noAutofit/>
          </a:bodyPr>
          <a:lstStyle/>
          <a:p>
            <a:r>
              <a:rPr lang="en-GB" sz="3600" b="1" dirty="0">
                <a:solidFill>
                  <a:srgbClr val="0000FF"/>
                </a:solidFill>
              </a:rPr>
              <a:t>Simplification of the taxation system will lower compliance costs for </a:t>
            </a:r>
            <a:r>
              <a:rPr lang="en-GB" sz="3600" b="1" dirty="0" smtClean="0">
                <a:solidFill>
                  <a:srgbClr val="0000FF"/>
                </a:solidFill>
              </a:rPr>
              <a:t>businesses. </a:t>
            </a:r>
          </a:p>
          <a:p>
            <a:r>
              <a:rPr lang="en-GB" sz="3600" b="1" dirty="0" smtClean="0">
                <a:solidFill>
                  <a:srgbClr val="0000FF"/>
                </a:solidFill>
              </a:rPr>
              <a:t>This will decrease </a:t>
            </a:r>
            <a:r>
              <a:rPr lang="en-GB" sz="3600" b="1" dirty="0" smtClean="0">
                <a:solidFill>
                  <a:srgbClr val="C00000"/>
                </a:solidFill>
              </a:rPr>
              <a:t>cost of production </a:t>
            </a:r>
            <a:r>
              <a:rPr lang="en-GB" sz="3600" b="1" dirty="0" smtClean="0">
                <a:solidFill>
                  <a:srgbClr val="0000FF"/>
                </a:solidFill>
              </a:rPr>
              <a:t>and increase profitability </a:t>
            </a:r>
          </a:p>
          <a:p>
            <a:r>
              <a:rPr lang="en-GB" sz="3600" b="1" dirty="0" smtClean="0">
                <a:solidFill>
                  <a:srgbClr val="0000FF"/>
                </a:solidFill>
              </a:rPr>
              <a:t>so there is an incentive for firms to increase production.</a:t>
            </a:r>
          </a:p>
          <a:p>
            <a:r>
              <a:rPr lang="en-GB" sz="3600" b="1" dirty="0" smtClean="0">
                <a:solidFill>
                  <a:srgbClr val="0000FF"/>
                </a:solidFill>
              </a:rPr>
              <a:t>AS </a:t>
            </a:r>
            <a:r>
              <a:rPr lang="en-GB" sz="3600" b="1" dirty="0">
                <a:solidFill>
                  <a:srgbClr val="C00000"/>
                </a:solidFill>
              </a:rPr>
              <a:t>increases</a:t>
            </a:r>
            <a:r>
              <a:rPr lang="en-GB" sz="3600" b="1" dirty="0">
                <a:solidFill>
                  <a:srgbClr val="0000FF"/>
                </a:solidFill>
              </a:rPr>
              <a:t>, as shown by a shift to the </a:t>
            </a:r>
            <a:r>
              <a:rPr lang="en-GB" sz="3600" b="1" dirty="0">
                <a:solidFill>
                  <a:srgbClr val="C00000"/>
                </a:solidFill>
              </a:rPr>
              <a:t>right</a:t>
            </a:r>
            <a:r>
              <a:rPr lang="en-GB" sz="3600" b="1" dirty="0">
                <a:solidFill>
                  <a:srgbClr val="0000FF"/>
                </a:solidFill>
              </a:rPr>
              <a:t> to AS1</a:t>
            </a:r>
            <a:r>
              <a:rPr lang="en-GB" sz="3600" dirty="0"/>
              <a:t>. </a:t>
            </a:r>
            <a:endParaRPr lang="en-NZ" sz="3600" dirty="0"/>
          </a:p>
        </p:txBody>
      </p:sp>
    </p:spTree>
    <p:extLst>
      <p:ext uri="{BB962C8B-B14F-4D97-AF65-F5344CB8AC3E}">
        <p14:creationId xmlns:p14="http://schemas.microsoft.com/office/powerpoint/2010/main" val="105295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1709"/>
          </a:xfrm>
        </p:spPr>
        <p:txBody>
          <a:bodyPr>
            <a:noAutofit/>
          </a:bodyPr>
          <a:lstStyle/>
          <a:p>
            <a:r>
              <a:rPr lang="en-AU" sz="2800" b="1" dirty="0" smtClean="0"/>
              <a:t>e)</a:t>
            </a:r>
            <a:endParaRPr lang="en-NZ" sz="2800" b="1" dirty="0"/>
          </a:p>
        </p:txBody>
      </p:sp>
      <p:sp>
        <p:nvSpPr>
          <p:cNvPr id="3" name="Content Placeholder 2"/>
          <p:cNvSpPr>
            <a:spLocks noGrp="1"/>
          </p:cNvSpPr>
          <p:nvPr>
            <p:ph idx="1"/>
          </p:nvPr>
        </p:nvSpPr>
        <p:spPr>
          <a:xfrm>
            <a:off x="838200" y="796834"/>
            <a:ext cx="11049000" cy="5917475"/>
          </a:xfrm>
        </p:spPr>
        <p:txBody>
          <a:bodyPr>
            <a:normAutofit lnSpcReduction="10000"/>
          </a:bodyPr>
          <a:lstStyle/>
          <a:p>
            <a:r>
              <a:rPr lang="en-GB" dirty="0">
                <a:solidFill>
                  <a:srgbClr val="0000FF"/>
                </a:solidFill>
              </a:rPr>
              <a:t>Both increasing spending on transport infrastructure and simplifying the tax system will result in </a:t>
            </a:r>
            <a:r>
              <a:rPr lang="en-GB" b="1" dirty="0">
                <a:solidFill>
                  <a:srgbClr val="C00000"/>
                </a:solidFill>
              </a:rPr>
              <a:t>increased</a:t>
            </a:r>
            <a:r>
              <a:rPr lang="en-GB" b="1" dirty="0">
                <a:solidFill>
                  <a:srgbClr val="0000FF"/>
                </a:solidFill>
              </a:rPr>
              <a:t> </a:t>
            </a:r>
            <a:r>
              <a:rPr lang="en-GB" dirty="0">
                <a:solidFill>
                  <a:srgbClr val="0000FF"/>
                </a:solidFill>
              </a:rPr>
              <a:t>economic growth. </a:t>
            </a:r>
            <a:endParaRPr lang="en-NZ" dirty="0">
              <a:solidFill>
                <a:srgbClr val="0000FF"/>
              </a:solidFill>
            </a:endParaRPr>
          </a:p>
          <a:p>
            <a:r>
              <a:rPr lang="en-GB" dirty="0">
                <a:solidFill>
                  <a:srgbClr val="0000FF"/>
                </a:solidFill>
              </a:rPr>
              <a:t>Government spending on infrastructure is actually payments to producers to carry out construction activity such as building new roads. </a:t>
            </a:r>
            <a:endParaRPr lang="en-GB" dirty="0" smtClean="0">
              <a:solidFill>
                <a:srgbClr val="0000FF"/>
              </a:solidFill>
            </a:endParaRPr>
          </a:p>
          <a:p>
            <a:r>
              <a:rPr lang="en-GB" dirty="0" smtClean="0">
                <a:solidFill>
                  <a:srgbClr val="0000FF"/>
                </a:solidFill>
              </a:rPr>
              <a:t>This </a:t>
            </a:r>
            <a:r>
              <a:rPr lang="en-GB" dirty="0">
                <a:solidFill>
                  <a:srgbClr val="0000FF"/>
                </a:solidFill>
              </a:rPr>
              <a:t>creates increased production. The new income also results in increased profits for the business owners and income for their workers which will flow into households and further </a:t>
            </a:r>
            <a:r>
              <a:rPr lang="en-GB" b="1" dirty="0">
                <a:solidFill>
                  <a:srgbClr val="C00000"/>
                </a:solidFill>
              </a:rPr>
              <a:t>increase spending</a:t>
            </a:r>
            <a:r>
              <a:rPr lang="en-GB" dirty="0">
                <a:solidFill>
                  <a:srgbClr val="0000FF"/>
                </a:solidFill>
              </a:rPr>
              <a:t>. </a:t>
            </a:r>
            <a:endParaRPr lang="en-GB" dirty="0" smtClean="0">
              <a:solidFill>
                <a:srgbClr val="0000FF"/>
              </a:solidFill>
            </a:endParaRPr>
          </a:p>
          <a:p>
            <a:r>
              <a:rPr lang="en-GB" dirty="0" smtClean="0">
                <a:solidFill>
                  <a:srgbClr val="0000FF"/>
                </a:solidFill>
              </a:rPr>
              <a:t>This </a:t>
            </a:r>
            <a:r>
              <a:rPr lang="en-GB" dirty="0">
                <a:solidFill>
                  <a:srgbClr val="0000FF"/>
                </a:solidFill>
              </a:rPr>
              <a:t>is shown in Graph 1 as the AD curve increasing.  The extra production results in an increase in GDP, Y</a:t>
            </a:r>
            <a:r>
              <a:rPr lang="en-GB" baseline="-25000" dirty="0">
                <a:solidFill>
                  <a:srgbClr val="0000FF"/>
                </a:solidFill>
              </a:rPr>
              <a:t>1</a:t>
            </a:r>
            <a:r>
              <a:rPr lang="en-GB" dirty="0">
                <a:solidFill>
                  <a:srgbClr val="0000FF"/>
                </a:solidFill>
              </a:rPr>
              <a:t> to Y</a:t>
            </a:r>
            <a:r>
              <a:rPr lang="en-GB" baseline="-25000" dirty="0">
                <a:solidFill>
                  <a:srgbClr val="0000FF"/>
                </a:solidFill>
              </a:rPr>
              <a:t>2</a:t>
            </a:r>
            <a:r>
              <a:rPr lang="en-GB" dirty="0">
                <a:solidFill>
                  <a:srgbClr val="0000FF"/>
                </a:solidFill>
              </a:rPr>
              <a:t> creating economic growth.</a:t>
            </a:r>
            <a:endParaRPr lang="en-NZ" dirty="0">
              <a:solidFill>
                <a:srgbClr val="0000FF"/>
              </a:solidFill>
            </a:endParaRPr>
          </a:p>
          <a:p>
            <a:r>
              <a:rPr lang="en-GB" dirty="0">
                <a:solidFill>
                  <a:srgbClr val="0000FF"/>
                </a:solidFill>
              </a:rPr>
              <a:t>Simplifying the taxation system will reduce compliance costs for businesses, as it will </a:t>
            </a:r>
            <a:r>
              <a:rPr lang="en-GB" dirty="0" smtClean="0">
                <a:solidFill>
                  <a:srgbClr val="0000FF"/>
                </a:solidFill>
              </a:rPr>
              <a:t>reduce </a:t>
            </a:r>
            <a:r>
              <a:rPr lang="en-GB" b="1" dirty="0" smtClean="0">
                <a:solidFill>
                  <a:srgbClr val="C00000"/>
                </a:solidFill>
              </a:rPr>
              <a:t>cost of production</a:t>
            </a:r>
            <a:r>
              <a:rPr lang="en-GB" dirty="0" smtClean="0">
                <a:solidFill>
                  <a:srgbClr val="0000FF"/>
                </a:solidFill>
              </a:rPr>
              <a:t>.</a:t>
            </a:r>
          </a:p>
          <a:p>
            <a:r>
              <a:rPr lang="en-GB" dirty="0" smtClean="0">
                <a:solidFill>
                  <a:srgbClr val="0000FF"/>
                </a:solidFill>
              </a:rPr>
              <a:t>Firms </a:t>
            </a:r>
            <a:r>
              <a:rPr lang="en-GB" dirty="0">
                <a:solidFill>
                  <a:srgbClr val="0000FF"/>
                </a:solidFill>
              </a:rPr>
              <a:t>will become more </a:t>
            </a:r>
            <a:r>
              <a:rPr lang="en-GB" b="1" dirty="0">
                <a:solidFill>
                  <a:srgbClr val="C00000"/>
                </a:solidFill>
              </a:rPr>
              <a:t>profitable </a:t>
            </a:r>
            <a:r>
              <a:rPr lang="en-GB" dirty="0">
                <a:solidFill>
                  <a:srgbClr val="0000FF"/>
                </a:solidFill>
              </a:rPr>
              <a:t>and have a greater incentive to increase production. GDP will increase, as shown in graph 2, Y</a:t>
            </a:r>
            <a:r>
              <a:rPr lang="en-GB" baseline="-25000" dirty="0">
                <a:solidFill>
                  <a:srgbClr val="0000FF"/>
                </a:solidFill>
              </a:rPr>
              <a:t>1</a:t>
            </a:r>
            <a:r>
              <a:rPr lang="en-GB" dirty="0">
                <a:solidFill>
                  <a:srgbClr val="0000FF"/>
                </a:solidFill>
              </a:rPr>
              <a:t> to Y</a:t>
            </a:r>
            <a:r>
              <a:rPr lang="en-GB" baseline="-25000" dirty="0">
                <a:solidFill>
                  <a:srgbClr val="0000FF"/>
                </a:solidFill>
              </a:rPr>
              <a:t>2</a:t>
            </a:r>
            <a:r>
              <a:rPr lang="en-GB" dirty="0">
                <a:solidFill>
                  <a:srgbClr val="0000FF"/>
                </a:solidFill>
              </a:rPr>
              <a:t> creating economic growth</a:t>
            </a:r>
            <a:r>
              <a:rPr lang="en-GB" dirty="0" smtClean="0">
                <a:solidFill>
                  <a:srgbClr val="0000FF"/>
                </a:solidFill>
              </a:rPr>
              <a:t>.</a:t>
            </a:r>
            <a:endParaRPr lang="en-NZ" dirty="0">
              <a:solidFill>
                <a:srgbClr val="0000FF"/>
              </a:solidFill>
            </a:endParaRPr>
          </a:p>
        </p:txBody>
      </p:sp>
    </p:spTree>
    <p:extLst>
      <p:ext uri="{BB962C8B-B14F-4D97-AF65-F5344CB8AC3E}">
        <p14:creationId xmlns:p14="http://schemas.microsoft.com/office/powerpoint/2010/main" val="159676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508"/>
            <a:ext cx="10515600" cy="6322423"/>
          </a:xfrm>
        </p:spPr>
        <p:txBody>
          <a:bodyPr>
            <a:normAutofit fontScale="92500"/>
          </a:bodyPr>
          <a:lstStyle/>
          <a:p>
            <a:r>
              <a:rPr lang="en-GB" dirty="0" smtClean="0">
                <a:solidFill>
                  <a:srgbClr val="0000FF"/>
                </a:solidFill>
              </a:rPr>
              <a:t>The impact of these policies on Price Level in the short run is different.</a:t>
            </a:r>
            <a:endParaRPr lang="en-NZ" dirty="0" smtClean="0">
              <a:solidFill>
                <a:srgbClr val="0000FF"/>
              </a:solidFill>
            </a:endParaRPr>
          </a:p>
          <a:p>
            <a:r>
              <a:rPr lang="en-GB" dirty="0" smtClean="0">
                <a:solidFill>
                  <a:srgbClr val="0000FF"/>
                </a:solidFill>
              </a:rPr>
              <a:t>For increased spending on infrastructure, the increase in AD to AD1  </a:t>
            </a:r>
            <a:r>
              <a:rPr lang="en-GB" dirty="0">
                <a:solidFill>
                  <a:srgbClr val="0000FF"/>
                </a:solidFill>
              </a:rPr>
              <a:t>a</a:t>
            </a:r>
            <a:r>
              <a:rPr lang="en-GB" dirty="0" smtClean="0">
                <a:solidFill>
                  <a:srgbClr val="0000FF"/>
                </a:solidFill>
              </a:rPr>
              <a:t>s shown in graph 1 it results in Price Level increasing to PL</a:t>
            </a:r>
            <a:r>
              <a:rPr lang="en-GB" baseline="-25000" dirty="0" smtClean="0">
                <a:solidFill>
                  <a:srgbClr val="0000FF"/>
                </a:solidFill>
              </a:rPr>
              <a:t>2</a:t>
            </a:r>
            <a:r>
              <a:rPr lang="en-GB" dirty="0" smtClean="0">
                <a:solidFill>
                  <a:srgbClr val="0000FF"/>
                </a:solidFill>
              </a:rPr>
              <a:t> , so it is inflationary. </a:t>
            </a:r>
          </a:p>
          <a:p>
            <a:r>
              <a:rPr lang="en-GB" dirty="0" smtClean="0">
                <a:solidFill>
                  <a:srgbClr val="0000FF"/>
                </a:solidFill>
              </a:rPr>
              <a:t>The simplified taxation system, however, causes AS to increase, AS to AS1 in graph 2. The shift results in a reduction in price level, PL1 to PL2. As firms are motivated to produce more and supply will increase across many markets, and </a:t>
            </a:r>
            <a:r>
              <a:rPr lang="en-GB" b="1" i="1" dirty="0" smtClean="0">
                <a:solidFill>
                  <a:srgbClr val="FF33CC"/>
                </a:solidFill>
              </a:rPr>
              <a:t>prices will fall to clear surpluses</a:t>
            </a:r>
            <a:r>
              <a:rPr lang="en-GB" b="1" dirty="0" smtClean="0">
                <a:solidFill>
                  <a:srgbClr val="FF33CC"/>
                </a:solidFill>
              </a:rPr>
              <a:t>.  </a:t>
            </a:r>
            <a:endParaRPr lang="en-NZ" b="1" dirty="0" smtClean="0">
              <a:solidFill>
                <a:srgbClr val="FF33CC"/>
              </a:solidFill>
            </a:endParaRPr>
          </a:p>
          <a:p>
            <a:r>
              <a:rPr lang="en-GB" dirty="0" smtClean="0">
                <a:solidFill>
                  <a:srgbClr val="0000FF"/>
                </a:solidFill>
              </a:rPr>
              <a:t>The increase in AD of </a:t>
            </a:r>
            <a:r>
              <a:rPr lang="en-GB" b="1" dirty="0" smtClean="0">
                <a:solidFill>
                  <a:srgbClr val="C00000"/>
                </a:solidFill>
              </a:rPr>
              <a:t>$19.5b </a:t>
            </a:r>
            <a:r>
              <a:rPr lang="en-GB" dirty="0" smtClean="0">
                <a:solidFill>
                  <a:srgbClr val="0000FF"/>
                </a:solidFill>
              </a:rPr>
              <a:t>exceeds the increase in AS of </a:t>
            </a:r>
            <a:r>
              <a:rPr lang="en-GB" b="1" dirty="0" smtClean="0">
                <a:solidFill>
                  <a:srgbClr val="C00000"/>
                </a:solidFill>
              </a:rPr>
              <a:t>$600M</a:t>
            </a:r>
            <a:r>
              <a:rPr lang="en-GB" dirty="0" smtClean="0">
                <a:solidFill>
                  <a:srgbClr val="C00000"/>
                </a:solidFill>
              </a:rPr>
              <a:t>. </a:t>
            </a:r>
            <a:r>
              <a:rPr lang="en-GB" dirty="0" smtClean="0">
                <a:solidFill>
                  <a:srgbClr val="0000FF"/>
                </a:solidFill>
              </a:rPr>
              <a:t>Therefore the inflationary pressure from AD &gt; deflationary pressure from AS so net effect is </a:t>
            </a:r>
            <a:r>
              <a:rPr lang="en-GB" b="1" dirty="0" smtClean="0">
                <a:solidFill>
                  <a:srgbClr val="C00000"/>
                </a:solidFill>
              </a:rPr>
              <a:t>increase in price level</a:t>
            </a:r>
            <a:r>
              <a:rPr lang="en-GB" dirty="0" smtClean="0">
                <a:solidFill>
                  <a:srgbClr val="0000FF"/>
                </a:solidFill>
              </a:rPr>
              <a:t>.</a:t>
            </a:r>
            <a:endParaRPr lang="en-NZ" dirty="0" smtClean="0">
              <a:solidFill>
                <a:srgbClr val="0000FF"/>
              </a:solidFill>
            </a:endParaRPr>
          </a:p>
          <a:p>
            <a:r>
              <a:rPr lang="en-GB" dirty="0" smtClean="0">
                <a:solidFill>
                  <a:srgbClr val="0000FF"/>
                </a:solidFill>
              </a:rPr>
              <a:t>In the long run the inflationary impact of the spending on infrastructure is likely to lessen, as the added infrastructure is likely to </a:t>
            </a:r>
            <a:r>
              <a:rPr lang="en-GB" b="1" dirty="0" smtClean="0">
                <a:solidFill>
                  <a:srgbClr val="C00000"/>
                </a:solidFill>
              </a:rPr>
              <a:t>increase productivity </a:t>
            </a:r>
            <a:r>
              <a:rPr lang="en-GB" dirty="0" smtClean="0">
                <a:solidFill>
                  <a:srgbClr val="0000FF"/>
                </a:solidFill>
              </a:rPr>
              <a:t>and </a:t>
            </a:r>
            <a:r>
              <a:rPr lang="en-GB" b="1" dirty="0" smtClean="0">
                <a:solidFill>
                  <a:srgbClr val="C00000"/>
                </a:solidFill>
              </a:rPr>
              <a:t>lower production costs </a:t>
            </a:r>
            <a:r>
              <a:rPr lang="en-GB" dirty="0" smtClean="0">
                <a:solidFill>
                  <a:srgbClr val="0000FF"/>
                </a:solidFill>
              </a:rPr>
              <a:t>causing AS to move outwards. This reduces the inflationary impacts of the initial increase in AD and would allow more growth.</a:t>
            </a:r>
            <a:endParaRPr lang="en-NZ" dirty="0" smtClean="0">
              <a:solidFill>
                <a:srgbClr val="0000FF"/>
              </a:solidFill>
            </a:endParaRPr>
          </a:p>
          <a:p>
            <a:pPr marL="0" indent="0">
              <a:buNone/>
            </a:pPr>
            <a:endParaRPr lang="en-NZ" dirty="0"/>
          </a:p>
        </p:txBody>
      </p:sp>
    </p:spTree>
    <p:extLst>
      <p:ext uri="{BB962C8B-B14F-4D97-AF65-F5344CB8AC3E}">
        <p14:creationId xmlns:p14="http://schemas.microsoft.com/office/powerpoint/2010/main" val="168312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8464"/>
          </a:xfrm>
        </p:spPr>
        <p:txBody>
          <a:bodyPr>
            <a:normAutofit fontScale="90000"/>
          </a:bodyPr>
          <a:lstStyle/>
          <a:p>
            <a:r>
              <a:rPr lang="en-NZ" dirty="0" smtClean="0"/>
              <a:t>QUESTION TWO</a:t>
            </a:r>
            <a:endParaRPr lang="en-NZ" dirty="0"/>
          </a:p>
        </p:txBody>
      </p:sp>
      <p:sp>
        <p:nvSpPr>
          <p:cNvPr id="3" name="Content Placeholder 2"/>
          <p:cNvSpPr>
            <a:spLocks noGrp="1"/>
          </p:cNvSpPr>
          <p:nvPr>
            <p:ph idx="1"/>
          </p:nvPr>
        </p:nvSpPr>
        <p:spPr>
          <a:xfrm>
            <a:off x="838200" y="1332410"/>
            <a:ext cx="11049000" cy="5277395"/>
          </a:xfrm>
        </p:spPr>
        <p:txBody>
          <a:bodyPr>
            <a:normAutofit fontScale="92500"/>
          </a:bodyPr>
          <a:lstStyle/>
          <a:p>
            <a:pPr marL="514350" indent="-514350">
              <a:buAutoNum type="alphaLcParenR"/>
            </a:pPr>
            <a:r>
              <a:rPr lang="en-NZ" dirty="0" smtClean="0"/>
              <a:t>AD and AS increasing on graph</a:t>
            </a:r>
          </a:p>
          <a:p>
            <a:pPr marL="0" indent="0">
              <a:buNone/>
            </a:pPr>
            <a:r>
              <a:rPr lang="en-NZ" dirty="0" smtClean="0"/>
              <a:t>b)</a:t>
            </a:r>
          </a:p>
          <a:p>
            <a:r>
              <a:rPr lang="en-GB" sz="3900" dirty="0"/>
              <a:t>A</a:t>
            </a:r>
            <a:r>
              <a:rPr lang="en-GB" sz="3600" dirty="0" smtClean="0"/>
              <a:t>D </a:t>
            </a:r>
            <a:r>
              <a:rPr lang="en-GB" sz="3600" dirty="0"/>
              <a:t>will increase as the increased population will create an increase in consumer spending on goods and services C. </a:t>
            </a:r>
            <a:endParaRPr lang="en-GB" sz="3600" dirty="0" smtClean="0"/>
          </a:p>
          <a:p>
            <a:r>
              <a:rPr lang="en-GB" sz="3600" dirty="0" smtClean="0"/>
              <a:t>This </a:t>
            </a:r>
            <a:r>
              <a:rPr lang="en-GB" sz="3600" dirty="0"/>
              <a:t>will result in increases in </a:t>
            </a:r>
            <a:r>
              <a:rPr lang="en-GB" sz="3600" dirty="0" smtClean="0"/>
              <a:t>production and profit  </a:t>
            </a:r>
          </a:p>
          <a:p>
            <a:r>
              <a:rPr lang="en-GB" sz="3600" dirty="0" smtClean="0"/>
              <a:t>Income for households will increase as </a:t>
            </a:r>
            <a:r>
              <a:rPr lang="en-GB" sz="3600" dirty="0"/>
              <a:t>it flows around the economy. </a:t>
            </a:r>
            <a:endParaRPr lang="en-GB" sz="3600" dirty="0" smtClean="0"/>
          </a:p>
          <a:p>
            <a:r>
              <a:rPr lang="en-GB" sz="3600" dirty="0" smtClean="0"/>
              <a:t>So spending will increase ( C  ) as </a:t>
            </a:r>
            <a:r>
              <a:rPr lang="en-GB" sz="3600" dirty="0"/>
              <a:t>this is a component of AD it will increase AD shifting to the right ,AD to AD1 in Graph 3</a:t>
            </a:r>
            <a:endParaRPr lang="en-NZ" sz="3600" dirty="0"/>
          </a:p>
          <a:p>
            <a:pPr marL="0" indent="0">
              <a:buNone/>
            </a:pPr>
            <a:endParaRPr lang="en-NZ" dirty="0" smtClean="0"/>
          </a:p>
          <a:p>
            <a:pPr marL="0" indent="0">
              <a:buNone/>
            </a:pPr>
            <a:endParaRPr lang="en-NZ" dirty="0"/>
          </a:p>
        </p:txBody>
      </p:sp>
    </p:spTree>
    <p:extLst>
      <p:ext uri="{BB962C8B-B14F-4D97-AF65-F5344CB8AC3E}">
        <p14:creationId xmlns:p14="http://schemas.microsoft.com/office/powerpoint/2010/main" val="379743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3954"/>
            <a:ext cx="10515600" cy="5563009"/>
          </a:xfrm>
        </p:spPr>
        <p:txBody>
          <a:bodyPr>
            <a:normAutofit/>
          </a:bodyPr>
          <a:lstStyle/>
          <a:p>
            <a:r>
              <a:rPr lang="en-GB" sz="3600" dirty="0"/>
              <a:t>AS increases as there is an increased availability of workers which should result in lower wage costs. </a:t>
            </a:r>
            <a:endParaRPr lang="en-GB" sz="3600" dirty="0" smtClean="0"/>
          </a:p>
          <a:p>
            <a:r>
              <a:rPr lang="en-GB" sz="3600" dirty="0" smtClean="0"/>
              <a:t>So Cost of Production decreases and AS increases.</a:t>
            </a:r>
          </a:p>
          <a:p>
            <a:r>
              <a:rPr lang="en-GB" sz="3600" dirty="0" smtClean="0"/>
              <a:t>Also </a:t>
            </a:r>
            <a:r>
              <a:rPr lang="en-GB" sz="3600" dirty="0"/>
              <a:t>many of the migrants will have skills which NZ is short of which should also </a:t>
            </a:r>
            <a:r>
              <a:rPr lang="en-GB" sz="3600" b="1" dirty="0">
                <a:solidFill>
                  <a:srgbClr val="FF0000"/>
                </a:solidFill>
              </a:rPr>
              <a:t>increase productivity</a:t>
            </a:r>
            <a:r>
              <a:rPr lang="en-GB" sz="3600" dirty="0">
                <a:solidFill>
                  <a:srgbClr val="FF0000"/>
                </a:solidFill>
              </a:rPr>
              <a:t>. </a:t>
            </a:r>
            <a:endParaRPr lang="en-GB" sz="3600" dirty="0" smtClean="0">
              <a:solidFill>
                <a:srgbClr val="FF0000"/>
              </a:solidFill>
            </a:endParaRPr>
          </a:p>
          <a:p>
            <a:r>
              <a:rPr lang="en-GB" sz="3600" dirty="0" smtClean="0"/>
              <a:t>Firms </a:t>
            </a:r>
            <a:r>
              <a:rPr lang="en-GB" sz="3600" dirty="0"/>
              <a:t>have increased incentive and ability to increase output so AS increases, shifting to the right, AS to AS1 in Graph 3</a:t>
            </a:r>
            <a:endParaRPr lang="en-NZ" sz="3600" dirty="0"/>
          </a:p>
          <a:p>
            <a:pPr marL="0" indent="0">
              <a:buNone/>
            </a:pPr>
            <a:endParaRPr lang="en-NZ" sz="3600" dirty="0"/>
          </a:p>
        </p:txBody>
      </p:sp>
    </p:spTree>
    <p:extLst>
      <p:ext uri="{BB962C8B-B14F-4D97-AF65-F5344CB8AC3E}">
        <p14:creationId xmlns:p14="http://schemas.microsoft.com/office/powerpoint/2010/main" val="1676960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TotalTime>
  <Words>1465</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Aharoni</vt:lpstr>
      <vt:lpstr>Arial</vt:lpstr>
      <vt:lpstr>Calibri</vt:lpstr>
      <vt:lpstr>Calibri Light</vt:lpstr>
      <vt:lpstr>Times New Roman</vt:lpstr>
      <vt:lpstr>Office Theme</vt:lpstr>
      <vt:lpstr>QUESTION ONE</vt:lpstr>
      <vt:lpstr>PowerPoint Presentation</vt:lpstr>
      <vt:lpstr>b)</vt:lpstr>
      <vt:lpstr>PowerPoint Presentation</vt:lpstr>
      <vt:lpstr>d)</vt:lpstr>
      <vt:lpstr>e)</vt:lpstr>
      <vt:lpstr>PowerPoint Presentation</vt:lpstr>
      <vt:lpstr>QUESTION TWO</vt:lpstr>
      <vt:lpstr>PowerPoint Presentation</vt:lpstr>
      <vt:lpstr>c)</vt:lpstr>
      <vt:lpstr>PowerPoint Presentation</vt:lpstr>
      <vt:lpstr>PowerPoint Presentation</vt:lpstr>
      <vt:lpstr>QUESTION THREE  a)</vt:lpstr>
      <vt:lpstr>PowerPoint Presentation</vt:lpstr>
      <vt:lpstr>b)</vt:lpstr>
      <vt:lpstr>b)</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ONE</dc:title>
  <dc:creator>Raj Dawson</dc:creator>
  <cp:lastModifiedBy>Raj Dawson</cp:lastModifiedBy>
  <cp:revision>11</cp:revision>
  <dcterms:created xsi:type="dcterms:W3CDTF">2016-09-17T09:51:07Z</dcterms:created>
  <dcterms:modified xsi:type="dcterms:W3CDTF">2016-09-19T02:39:43Z</dcterms:modified>
</cp:coreProperties>
</file>