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EAFA23C7-08EA-495E-99CF-C884B25BE58D}" type="datetimeFigureOut">
              <a:rPr lang="en-NZ" smtClean="0"/>
              <a:t>20/10/2014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2474136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AFA23C7-08EA-495E-99CF-C884B25BE58D}" type="datetimeFigureOut">
              <a:rPr lang="en-NZ" smtClean="0"/>
              <a:t>20/10/2014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22603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AFA23C7-08EA-495E-99CF-C884B25BE58D}" type="datetimeFigureOut">
              <a:rPr lang="en-NZ" smtClean="0"/>
              <a:t>20/10/2014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02313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AFA23C7-08EA-495E-99CF-C884B25BE58D}" type="datetimeFigureOut">
              <a:rPr lang="en-NZ" smtClean="0"/>
              <a:t>20/10/2014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31993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A23C7-08EA-495E-99CF-C884B25BE58D}" type="datetimeFigureOut">
              <a:rPr lang="en-NZ" smtClean="0"/>
              <a:t>20/10/2014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240629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AFA23C7-08EA-495E-99CF-C884B25BE58D}" type="datetimeFigureOut">
              <a:rPr lang="en-NZ" smtClean="0"/>
              <a:t>20/10/2014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34112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AFA23C7-08EA-495E-99CF-C884B25BE58D}" type="datetimeFigureOut">
              <a:rPr lang="en-NZ" smtClean="0"/>
              <a:t>20/10/2014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69447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AFA23C7-08EA-495E-99CF-C884B25BE58D}" type="datetimeFigureOut">
              <a:rPr lang="en-NZ" smtClean="0"/>
              <a:t>20/10/2014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163934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A23C7-08EA-495E-99CF-C884B25BE58D}" type="datetimeFigureOut">
              <a:rPr lang="en-NZ" smtClean="0"/>
              <a:t>20/10/2014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25584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A23C7-08EA-495E-99CF-C884B25BE58D}" type="datetimeFigureOut">
              <a:rPr lang="en-NZ" smtClean="0"/>
              <a:t>20/10/2014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76641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A23C7-08EA-495E-99CF-C884B25BE58D}" type="datetimeFigureOut">
              <a:rPr lang="en-NZ" smtClean="0"/>
              <a:t>20/10/2014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9DC22C6-F159-419C-B597-EF315F70B04B}" type="slidenum">
              <a:rPr lang="en-NZ" smtClean="0"/>
              <a:t>‹#›</a:t>
            </a:fld>
            <a:endParaRPr lang="en-NZ"/>
          </a:p>
        </p:txBody>
      </p:sp>
    </p:spTree>
    <p:extLst>
      <p:ext uri="{BB962C8B-B14F-4D97-AF65-F5344CB8AC3E}">
        <p14:creationId xmlns:p14="http://schemas.microsoft.com/office/powerpoint/2010/main" val="247688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A23C7-08EA-495E-99CF-C884B25BE58D}" type="datetimeFigureOut">
              <a:rPr lang="en-NZ" smtClean="0"/>
              <a:t>20/10/2014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C22C6-F159-419C-B597-EF315F70B04B}" type="slidenum">
              <a:rPr lang="en-NZ" smtClean="0"/>
              <a:t>‹#›</a:t>
            </a:fld>
            <a:endParaRPr lang="en-NZ"/>
          </a:p>
        </p:txBody>
      </p:sp>
    </p:spTree>
    <p:extLst>
      <p:ext uri="{BB962C8B-B14F-4D97-AF65-F5344CB8AC3E}">
        <p14:creationId xmlns:p14="http://schemas.microsoft.com/office/powerpoint/2010/main" val="395008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CETA GROWTH - 2014</a:t>
            </a:r>
            <a:endParaRPr lang="en-NZ" dirty="0"/>
          </a:p>
        </p:txBody>
      </p:sp>
      <p:sp>
        <p:nvSpPr>
          <p:cNvPr id="3" name="Subtitle 2"/>
          <p:cNvSpPr>
            <a:spLocks noGrp="1"/>
          </p:cNvSpPr>
          <p:nvPr>
            <p:ph type="subTitle" idx="1"/>
          </p:nvPr>
        </p:nvSpPr>
        <p:spPr/>
        <p:txBody>
          <a:bodyPr>
            <a:normAutofit/>
          </a:bodyPr>
          <a:lstStyle/>
          <a:p>
            <a:r>
              <a:rPr lang="en-NZ" sz="8000" b="1" dirty="0" smtClean="0">
                <a:solidFill>
                  <a:srgbClr val="FF0000"/>
                </a:solidFill>
              </a:rPr>
              <a:t>ANSWERS</a:t>
            </a:r>
            <a:endParaRPr lang="en-NZ" sz="8000" b="1" dirty="0">
              <a:solidFill>
                <a:srgbClr val="FF0000"/>
              </a:solidFill>
            </a:endParaRPr>
          </a:p>
        </p:txBody>
      </p:sp>
    </p:spTree>
    <p:extLst>
      <p:ext uri="{BB962C8B-B14F-4D97-AF65-F5344CB8AC3E}">
        <p14:creationId xmlns:p14="http://schemas.microsoft.com/office/powerpoint/2010/main" val="3786227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TWO (c)</a:t>
            </a:r>
            <a:endParaRPr lang="en-NZ" dirty="0"/>
          </a:p>
        </p:txBody>
      </p:sp>
      <p:sp>
        <p:nvSpPr>
          <p:cNvPr id="3" name="Content Placeholder 2"/>
          <p:cNvSpPr>
            <a:spLocks noGrp="1"/>
          </p:cNvSpPr>
          <p:nvPr>
            <p:ph idx="1"/>
          </p:nvPr>
        </p:nvSpPr>
        <p:spPr>
          <a:xfrm>
            <a:off x="179512" y="764704"/>
            <a:ext cx="8856984" cy="5688632"/>
          </a:xfrm>
          <a:ln>
            <a:noFill/>
          </a:ln>
        </p:spPr>
        <p:txBody>
          <a:bodyPr>
            <a:normAutofit/>
          </a:bodyPr>
          <a:lstStyle/>
          <a:p>
            <a:pPr marL="0" indent="0">
              <a:buNone/>
            </a:pPr>
            <a:r>
              <a:rPr lang="en-NZ" dirty="0" smtClean="0"/>
              <a:t>An </a:t>
            </a:r>
            <a:r>
              <a:rPr lang="en-NZ" dirty="0"/>
              <a:t>increase in business confidence will mean  that “firms will feel sufficiently confident to invest and hire”.  An increase in investment spending by firms on capital goods will increase </a:t>
            </a:r>
            <a:r>
              <a:rPr lang="en-NZ" b="1" dirty="0">
                <a:solidFill>
                  <a:srgbClr val="0000FF"/>
                </a:solidFill>
              </a:rPr>
              <a:t>I</a:t>
            </a:r>
            <a:r>
              <a:rPr lang="en-NZ" dirty="0"/>
              <a:t> as a component of expenditure based </a:t>
            </a:r>
            <a:r>
              <a:rPr lang="en-NZ" dirty="0" smtClean="0"/>
              <a:t>GDP. As Investment </a:t>
            </a:r>
            <a:r>
              <a:rPr lang="en-NZ" dirty="0"/>
              <a:t>is a component of AD, which will increase leading to increased real output</a:t>
            </a:r>
            <a:r>
              <a:rPr lang="en-NZ" dirty="0" smtClean="0"/>
              <a:t>.</a:t>
            </a:r>
          </a:p>
          <a:p>
            <a:pPr marL="0" indent="0">
              <a:buNone/>
            </a:pPr>
            <a:r>
              <a:rPr lang="en-NZ" dirty="0"/>
              <a:t>This will shift the AD curve further right from AD1 to AD2. The increase in production of both </a:t>
            </a:r>
            <a:r>
              <a:rPr lang="en-NZ" dirty="0">
                <a:solidFill>
                  <a:srgbClr val="FF0000"/>
                </a:solidFill>
              </a:rPr>
              <a:t>capital</a:t>
            </a:r>
            <a:r>
              <a:rPr lang="en-NZ" dirty="0"/>
              <a:t> and </a:t>
            </a:r>
            <a:r>
              <a:rPr lang="en-NZ" dirty="0">
                <a:solidFill>
                  <a:srgbClr val="FF0000"/>
                </a:solidFill>
              </a:rPr>
              <a:t>consumer</a:t>
            </a:r>
            <a:r>
              <a:rPr lang="en-NZ" dirty="0"/>
              <a:t> goods to meet increased AD is shown by the increase in real output from Y1 to Y2.</a:t>
            </a:r>
          </a:p>
          <a:p>
            <a:pPr marL="0" indent="0">
              <a:buNone/>
            </a:pPr>
            <a:endParaRPr lang="en-NZ" dirty="0"/>
          </a:p>
        </p:txBody>
      </p:sp>
    </p:spTree>
    <p:extLst>
      <p:ext uri="{BB962C8B-B14F-4D97-AF65-F5344CB8AC3E}">
        <p14:creationId xmlns:p14="http://schemas.microsoft.com/office/powerpoint/2010/main" val="325561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55576" y="764704"/>
            <a:ext cx="7704856" cy="5472608"/>
            <a:chOff x="0" y="0"/>
            <a:chExt cx="4686300" cy="3562350"/>
          </a:xfrm>
        </p:grpSpPr>
        <p:grpSp>
          <p:nvGrpSpPr>
            <p:cNvPr id="3" name="Group 2"/>
            <p:cNvGrpSpPr/>
            <p:nvPr/>
          </p:nvGrpSpPr>
          <p:grpSpPr>
            <a:xfrm>
              <a:off x="0" y="0"/>
              <a:ext cx="4686300" cy="3562350"/>
              <a:chOff x="0" y="0"/>
              <a:chExt cx="4686300" cy="3562350"/>
            </a:xfrm>
          </p:grpSpPr>
          <p:grpSp>
            <p:nvGrpSpPr>
              <p:cNvPr id="5" name="Group 4"/>
              <p:cNvGrpSpPr/>
              <p:nvPr/>
            </p:nvGrpSpPr>
            <p:grpSpPr>
              <a:xfrm>
                <a:off x="0" y="0"/>
                <a:ext cx="4362450" cy="3562350"/>
                <a:chOff x="0" y="0"/>
                <a:chExt cx="4362450" cy="356235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362450" cy="3562350"/>
                </a:xfrm>
                <a:prstGeom prst="rect">
                  <a:avLst/>
                </a:prstGeom>
              </p:spPr>
            </p:pic>
            <p:grpSp>
              <p:nvGrpSpPr>
                <p:cNvPr id="9" name="Group 8"/>
                <p:cNvGrpSpPr/>
                <p:nvPr/>
              </p:nvGrpSpPr>
              <p:grpSpPr>
                <a:xfrm>
                  <a:off x="923925" y="123825"/>
                  <a:ext cx="2917784" cy="3114675"/>
                  <a:chOff x="0" y="0"/>
                  <a:chExt cx="2917784" cy="3114675"/>
                </a:xfrm>
              </p:grpSpPr>
              <p:sp>
                <p:nvSpPr>
                  <p:cNvPr id="10" name="Arc 2"/>
                  <p:cNvSpPr/>
                  <p:nvPr/>
                </p:nvSpPr>
                <p:spPr>
                  <a:xfrm rot="9693903">
                    <a:off x="1133475" y="161925"/>
                    <a:ext cx="1603334" cy="2209474"/>
                  </a:xfrm>
                  <a:custGeom>
                    <a:avLst/>
                    <a:gdLst>
                      <a:gd name="connsiteX0" fmla="*/ 518795 w 1037590"/>
                      <a:gd name="connsiteY0" fmla="*/ 0 h 1066800"/>
                      <a:gd name="connsiteX1" fmla="*/ 982588 w 1037590"/>
                      <a:gd name="connsiteY1" fmla="*/ 294381 h 1066800"/>
                      <a:gd name="connsiteX2" fmla="*/ 945204 w 1037590"/>
                      <a:gd name="connsiteY2" fmla="*/ 837225 h 1066800"/>
                      <a:gd name="connsiteX3" fmla="*/ 518795 w 1037590"/>
                      <a:gd name="connsiteY3" fmla="*/ 533400 h 1066800"/>
                      <a:gd name="connsiteX4" fmla="*/ 518795 w 1037590"/>
                      <a:gd name="connsiteY4" fmla="*/ 0 h 1066800"/>
                      <a:gd name="connsiteX0" fmla="*/ 518795 w 1037590"/>
                      <a:gd name="connsiteY0" fmla="*/ 0 h 1066800"/>
                      <a:gd name="connsiteX1" fmla="*/ 982588 w 1037590"/>
                      <a:gd name="connsiteY1" fmla="*/ 294381 h 1066800"/>
                      <a:gd name="connsiteX2" fmla="*/ 945204 w 1037590"/>
                      <a:gd name="connsiteY2" fmla="*/ 837225 h 1066800"/>
                      <a:gd name="connsiteX0" fmla="*/ 0 w 1133048"/>
                      <a:gd name="connsiteY0" fmla="*/ 0 h 1613551"/>
                      <a:gd name="connsiteX1" fmla="*/ 463793 w 1133048"/>
                      <a:gd name="connsiteY1" fmla="*/ 294381 h 1613551"/>
                      <a:gd name="connsiteX2" fmla="*/ 426409 w 1133048"/>
                      <a:gd name="connsiteY2" fmla="*/ 837225 h 1613551"/>
                      <a:gd name="connsiteX3" fmla="*/ 0 w 1133048"/>
                      <a:gd name="connsiteY3" fmla="*/ 533400 h 1613551"/>
                      <a:gd name="connsiteX4" fmla="*/ 0 w 1133048"/>
                      <a:gd name="connsiteY4" fmla="*/ 0 h 1613551"/>
                      <a:gd name="connsiteX0" fmla="*/ 0 w 1133048"/>
                      <a:gd name="connsiteY0" fmla="*/ 0 h 1613551"/>
                      <a:gd name="connsiteX1" fmla="*/ 463793 w 1133048"/>
                      <a:gd name="connsiteY1" fmla="*/ 294381 h 1613551"/>
                      <a:gd name="connsiteX2" fmla="*/ 1121456 w 1133048"/>
                      <a:gd name="connsiteY2" fmla="*/ 1613551 h 1613551"/>
                      <a:gd name="connsiteX0" fmla="*/ 415741 w 1548789"/>
                      <a:gd name="connsiteY0" fmla="*/ 590372 h 2203923"/>
                      <a:gd name="connsiteX1" fmla="*/ 879534 w 1548789"/>
                      <a:gd name="connsiteY1" fmla="*/ 884753 h 2203923"/>
                      <a:gd name="connsiteX2" fmla="*/ 842150 w 1548789"/>
                      <a:gd name="connsiteY2" fmla="*/ 1427597 h 2203923"/>
                      <a:gd name="connsiteX3" fmla="*/ 415741 w 1548789"/>
                      <a:gd name="connsiteY3" fmla="*/ 1123772 h 2203923"/>
                      <a:gd name="connsiteX4" fmla="*/ 415741 w 1548789"/>
                      <a:gd name="connsiteY4" fmla="*/ 590372 h 2203923"/>
                      <a:gd name="connsiteX0" fmla="*/ 0 w 1548789"/>
                      <a:gd name="connsiteY0" fmla="*/ 0 h 2203923"/>
                      <a:gd name="connsiteX1" fmla="*/ 879534 w 1548789"/>
                      <a:gd name="connsiteY1" fmla="*/ 884753 h 2203923"/>
                      <a:gd name="connsiteX2" fmla="*/ 1537197 w 1548789"/>
                      <a:gd name="connsiteY2" fmla="*/ 2203923 h 2203923"/>
                      <a:gd name="connsiteX0" fmla="*/ 415741 w 1550299"/>
                      <a:gd name="connsiteY0" fmla="*/ 590372 h 2203923"/>
                      <a:gd name="connsiteX1" fmla="*/ 879534 w 1550299"/>
                      <a:gd name="connsiteY1" fmla="*/ 884753 h 2203923"/>
                      <a:gd name="connsiteX2" fmla="*/ 842150 w 1550299"/>
                      <a:gd name="connsiteY2" fmla="*/ 1427597 h 2203923"/>
                      <a:gd name="connsiteX3" fmla="*/ 415741 w 1550299"/>
                      <a:gd name="connsiteY3" fmla="*/ 1123772 h 2203923"/>
                      <a:gd name="connsiteX4" fmla="*/ 415741 w 1550299"/>
                      <a:gd name="connsiteY4" fmla="*/ 590372 h 2203923"/>
                      <a:gd name="connsiteX0" fmla="*/ 0 w 1550299"/>
                      <a:gd name="connsiteY0" fmla="*/ 0 h 2203923"/>
                      <a:gd name="connsiteX1" fmla="*/ 966921 w 1550299"/>
                      <a:gd name="connsiteY1" fmla="*/ 863664 h 2203923"/>
                      <a:gd name="connsiteX2" fmla="*/ 1537197 w 1550299"/>
                      <a:gd name="connsiteY2" fmla="*/ 2203923 h 2203923"/>
                      <a:gd name="connsiteX0" fmla="*/ 415741 w 1597643"/>
                      <a:gd name="connsiteY0" fmla="*/ 590372 h 2209948"/>
                      <a:gd name="connsiteX1" fmla="*/ 879534 w 1597643"/>
                      <a:gd name="connsiteY1" fmla="*/ 884753 h 2209948"/>
                      <a:gd name="connsiteX2" fmla="*/ 842150 w 1597643"/>
                      <a:gd name="connsiteY2" fmla="*/ 1427597 h 2209948"/>
                      <a:gd name="connsiteX3" fmla="*/ 415741 w 1597643"/>
                      <a:gd name="connsiteY3" fmla="*/ 1123772 h 2209948"/>
                      <a:gd name="connsiteX4" fmla="*/ 415741 w 1597643"/>
                      <a:gd name="connsiteY4" fmla="*/ 590372 h 2209948"/>
                      <a:gd name="connsiteX0" fmla="*/ 0 w 1597643"/>
                      <a:gd name="connsiteY0" fmla="*/ 0 h 2209948"/>
                      <a:gd name="connsiteX1" fmla="*/ 966921 w 1597643"/>
                      <a:gd name="connsiteY1" fmla="*/ 863664 h 2209948"/>
                      <a:gd name="connsiteX2" fmla="*/ 1585419 w 1597643"/>
                      <a:gd name="connsiteY2" fmla="*/ 2209948 h 2209948"/>
                      <a:gd name="connsiteX0" fmla="*/ 415741 w 1599884"/>
                      <a:gd name="connsiteY0" fmla="*/ 590372 h 2209948"/>
                      <a:gd name="connsiteX1" fmla="*/ 879534 w 1599884"/>
                      <a:gd name="connsiteY1" fmla="*/ 884753 h 2209948"/>
                      <a:gd name="connsiteX2" fmla="*/ 842150 w 1599884"/>
                      <a:gd name="connsiteY2" fmla="*/ 1427597 h 2209948"/>
                      <a:gd name="connsiteX3" fmla="*/ 415741 w 1599884"/>
                      <a:gd name="connsiteY3" fmla="*/ 1123772 h 2209948"/>
                      <a:gd name="connsiteX4" fmla="*/ 415741 w 1599884"/>
                      <a:gd name="connsiteY4" fmla="*/ 590372 h 2209948"/>
                      <a:gd name="connsiteX0" fmla="*/ 0 w 1599884"/>
                      <a:gd name="connsiteY0" fmla="*/ 0 h 2209948"/>
                      <a:gd name="connsiteX1" fmla="*/ 1078456 w 1599884"/>
                      <a:gd name="connsiteY1" fmla="*/ 981177 h 2209948"/>
                      <a:gd name="connsiteX2" fmla="*/ 1585419 w 1599884"/>
                      <a:gd name="connsiteY2" fmla="*/ 2209948 h 2209948"/>
                      <a:gd name="connsiteX0" fmla="*/ 415741 w 1604017"/>
                      <a:gd name="connsiteY0" fmla="*/ 590372 h 2209948"/>
                      <a:gd name="connsiteX1" fmla="*/ 879534 w 1604017"/>
                      <a:gd name="connsiteY1" fmla="*/ 884753 h 2209948"/>
                      <a:gd name="connsiteX2" fmla="*/ 842150 w 1604017"/>
                      <a:gd name="connsiteY2" fmla="*/ 1427597 h 2209948"/>
                      <a:gd name="connsiteX3" fmla="*/ 415741 w 1604017"/>
                      <a:gd name="connsiteY3" fmla="*/ 1123772 h 2209948"/>
                      <a:gd name="connsiteX4" fmla="*/ 415741 w 1604017"/>
                      <a:gd name="connsiteY4" fmla="*/ 590372 h 2209948"/>
                      <a:gd name="connsiteX0" fmla="*/ 0 w 1604017"/>
                      <a:gd name="connsiteY0" fmla="*/ 0 h 2209948"/>
                      <a:gd name="connsiteX1" fmla="*/ 1214080 w 1604017"/>
                      <a:gd name="connsiteY1" fmla="*/ 1177031 h 2209948"/>
                      <a:gd name="connsiteX2" fmla="*/ 1585419 w 1604017"/>
                      <a:gd name="connsiteY2" fmla="*/ 2209948 h 2209948"/>
                    </a:gdLst>
                    <a:ahLst/>
                    <a:cxnLst>
                      <a:cxn ang="0">
                        <a:pos x="connsiteX0" y="connsiteY0"/>
                      </a:cxn>
                      <a:cxn ang="0">
                        <a:pos x="connsiteX1" y="connsiteY1"/>
                      </a:cxn>
                      <a:cxn ang="0">
                        <a:pos x="connsiteX2" y="connsiteY2"/>
                      </a:cxn>
                    </a:cxnLst>
                    <a:rect l="l" t="t" r="r" b="b"/>
                    <a:pathLst>
                      <a:path w="1604017" h="2209948" stroke="0" extrusionOk="0">
                        <a:moveTo>
                          <a:pt x="415741" y="590372"/>
                        </a:moveTo>
                        <a:cubicBezTo>
                          <a:pt x="612060" y="590372"/>
                          <a:pt x="791562" y="704307"/>
                          <a:pt x="879534" y="884753"/>
                        </a:cubicBezTo>
                        <a:cubicBezTo>
                          <a:pt x="964541" y="1059119"/>
                          <a:pt x="950206" y="1267286"/>
                          <a:pt x="842150" y="1427597"/>
                        </a:cubicBezTo>
                        <a:lnTo>
                          <a:pt x="415741" y="1123772"/>
                        </a:lnTo>
                        <a:lnTo>
                          <a:pt x="415741" y="590372"/>
                        </a:lnTo>
                        <a:close/>
                      </a:path>
                      <a:path w="1604017" h="2209948" fill="none">
                        <a:moveTo>
                          <a:pt x="0" y="0"/>
                        </a:moveTo>
                        <a:cubicBezTo>
                          <a:pt x="196319" y="0"/>
                          <a:pt x="1126108" y="996585"/>
                          <a:pt x="1214080" y="1177031"/>
                        </a:cubicBezTo>
                        <a:cubicBezTo>
                          <a:pt x="1299087" y="1351397"/>
                          <a:pt x="1693475" y="2049637"/>
                          <a:pt x="1585419" y="220994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cxnSp>
                <p:nvCxnSpPr>
                  <p:cNvPr id="11" name="Straight Connector 10"/>
                  <p:cNvCxnSpPr/>
                  <p:nvPr/>
                </p:nvCxnSpPr>
                <p:spPr>
                  <a:xfrm flipH="1" flipV="1">
                    <a:off x="66675" y="1619250"/>
                    <a:ext cx="2009775" cy="28575"/>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76200" y="1485900"/>
                    <a:ext cx="2219325" cy="28575"/>
                  </a:xfrm>
                  <a:prstGeom prst="line">
                    <a:avLst/>
                  </a:prstGeom>
                  <a:noFill/>
                  <a:ln w="25400" cap="flat" cmpd="sng" algn="ctr">
                    <a:solidFill>
                      <a:srgbClr val="FF0000"/>
                    </a:solidFill>
                    <a:prstDash val="sysDash"/>
                    <a:miter lim="800000"/>
                  </a:ln>
                  <a:effectLst/>
                </p:spPr>
              </p:cxnSp>
              <p:cxnSp>
                <p:nvCxnSpPr>
                  <p:cNvPr id="13" name="Straight Connector 12"/>
                  <p:cNvCxnSpPr/>
                  <p:nvPr/>
                </p:nvCxnSpPr>
                <p:spPr>
                  <a:xfrm flipH="1" flipV="1">
                    <a:off x="2085975" y="1657350"/>
                    <a:ext cx="19050" cy="1095375"/>
                  </a:xfrm>
                  <a:prstGeom prst="line">
                    <a:avLst/>
                  </a:prstGeom>
                  <a:noFill/>
                  <a:ln w="25400" cap="flat" cmpd="sng" algn="ctr">
                    <a:solidFill>
                      <a:srgbClr val="FF0000"/>
                    </a:solidFill>
                    <a:prstDash val="sysDash"/>
                    <a:miter lim="800000"/>
                  </a:ln>
                  <a:effectLst/>
                </p:spPr>
              </p:cxnSp>
              <p:cxnSp>
                <p:nvCxnSpPr>
                  <p:cNvPr id="14" name="Straight Connector 13"/>
                  <p:cNvCxnSpPr/>
                  <p:nvPr/>
                </p:nvCxnSpPr>
                <p:spPr>
                  <a:xfrm flipH="1" flipV="1">
                    <a:off x="2295525" y="1552575"/>
                    <a:ext cx="28575" cy="1200150"/>
                  </a:xfrm>
                  <a:prstGeom prst="line">
                    <a:avLst/>
                  </a:prstGeom>
                  <a:noFill/>
                  <a:ln w="25400" cap="flat" cmpd="sng" algn="ctr">
                    <a:solidFill>
                      <a:srgbClr val="FF0000"/>
                    </a:solidFill>
                    <a:prstDash val="sysDash"/>
                    <a:miter lim="800000"/>
                  </a:ln>
                  <a:effectLst/>
                </p:spPr>
              </p:cxnSp>
              <p:cxnSp>
                <p:nvCxnSpPr>
                  <p:cNvPr id="15" name="Straight Arrow Connector 14"/>
                  <p:cNvCxnSpPr/>
                  <p:nvPr/>
                </p:nvCxnSpPr>
                <p:spPr>
                  <a:xfrm flipV="1">
                    <a:off x="1638300" y="3105150"/>
                    <a:ext cx="828675" cy="952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619250" y="3000375"/>
                    <a:ext cx="495300" cy="952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Arc 2"/>
                  <p:cNvSpPr/>
                  <p:nvPr/>
                </p:nvSpPr>
                <p:spPr>
                  <a:xfrm rot="9693903">
                    <a:off x="1314450" y="0"/>
                    <a:ext cx="1603334" cy="2209474"/>
                  </a:xfrm>
                  <a:custGeom>
                    <a:avLst/>
                    <a:gdLst>
                      <a:gd name="connsiteX0" fmla="*/ 518795 w 1037590"/>
                      <a:gd name="connsiteY0" fmla="*/ 0 h 1066800"/>
                      <a:gd name="connsiteX1" fmla="*/ 982588 w 1037590"/>
                      <a:gd name="connsiteY1" fmla="*/ 294381 h 1066800"/>
                      <a:gd name="connsiteX2" fmla="*/ 945204 w 1037590"/>
                      <a:gd name="connsiteY2" fmla="*/ 837225 h 1066800"/>
                      <a:gd name="connsiteX3" fmla="*/ 518795 w 1037590"/>
                      <a:gd name="connsiteY3" fmla="*/ 533400 h 1066800"/>
                      <a:gd name="connsiteX4" fmla="*/ 518795 w 1037590"/>
                      <a:gd name="connsiteY4" fmla="*/ 0 h 1066800"/>
                      <a:gd name="connsiteX0" fmla="*/ 518795 w 1037590"/>
                      <a:gd name="connsiteY0" fmla="*/ 0 h 1066800"/>
                      <a:gd name="connsiteX1" fmla="*/ 982588 w 1037590"/>
                      <a:gd name="connsiteY1" fmla="*/ 294381 h 1066800"/>
                      <a:gd name="connsiteX2" fmla="*/ 945204 w 1037590"/>
                      <a:gd name="connsiteY2" fmla="*/ 837225 h 1066800"/>
                      <a:gd name="connsiteX0" fmla="*/ 0 w 1133048"/>
                      <a:gd name="connsiteY0" fmla="*/ 0 h 1613551"/>
                      <a:gd name="connsiteX1" fmla="*/ 463793 w 1133048"/>
                      <a:gd name="connsiteY1" fmla="*/ 294381 h 1613551"/>
                      <a:gd name="connsiteX2" fmla="*/ 426409 w 1133048"/>
                      <a:gd name="connsiteY2" fmla="*/ 837225 h 1613551"/>
                      <a:gd name="connsiteX3" fmla="*/ 0 w 1133048"/>
                      <a:gd name="connsiteY3" fmla="*/ 533400 h 1613551"/>
                      <a:gd name="connsiteX4" fmla="*/ 0 w 1133048"/>
                      <a:gd name="connsiteY4" fmla="*/ 0 h 1613551"/>
                      <a:gd name="connsiteX0" fmla="*/ 0 w 1133048"/>
                      <a:gd name="connsiteY0" fmla="*/ 0 h 1613551"/>
                      <a:gd name="connsiteX1" fmla="*/ 463793 w 1133048"/>
                      <a:gd name="connsiteY1" fmla="*/ 294381 h 1613551"/>
                      <a:gd name="connsiteX2" fmla="*/ 1121456 w 1133048"/>
                      <a:gd name="connsiteY2" fmla="*/ 1613551 h 1613551"/>
                      <a:gd name="connsiteX0" fmla="*/ 415741 w 1548789"/>
                      <a:gd name="connsiteY0" fmla="*/ 590372 h 2203923"/>
                      <a:gd name="connsiteX1" fmla="*/ 879534 w 1548789"/>
                      <a:gd name="connsiteY1" fmla="*/ 884753 h 2203923"/>
                      <a:gd name="connsiteX2" fmla="*/ 842150 w 1548789"/>
                      <a:gd name="connsiteY2" fmla="*/ 1427597 h 2203923"/>
                      <a:gd name="connsiteX3" fmla="*/ 415741 w 1548789"/>
                      <a:gd name="connsiteY3" fmla="*/ 1123772 h 2203923"/>
                      <a:gd name="connsiteX4" fmla="*/ 415741 w 1548789"/>
                      <a:gd name="connsiteY4" fmla="*/ 590372 h 2203923"/>
                      <a:gd name="connsiteX0" fmla="*/ 0 w 1548789"/>
                      <a:gd name="connsiteY0" fmla="*/ 0 h 2203923"/>
                      <a:gd name="connsiteX1" fmla="*/ 879534 w 1548789"/>
                      <a:gd name="connsiteY1" fmla="*/ 884753 h 2203923"/>
                      <a:gd name="connsiteX2" fmla="*/ 1537197 w 1548789"/>
                      <a:gd name="connsiteY2" fmla="*/ 2203923 h 2203923"/>
                      <a:gd name="connsiteX0" fmla="*/ 415741 w 1550299"/>
                      <a:gd name="connsiteY0" fmla="*/ 590372 h 2203923"/>
                      <a:gd name="connsiteX1" fmla="*/ 879534 w 1550299"/>
                      <a:gd name="connsiteY1" fmla="*/ 884753 h 2203923"/>
                      <a:gd name="connsiteX2" fmla="*/ 842150 w 1550299"/>
                      <a:gd name="connsiteY2" fmla="*/ 1427597 h 2203923"/>
                      <a:gd name="connsiteX3" fmla="*/ 415741 w 1550299"/>
                      <a:gd name="connsiteY3" fmla="*/ 1123772 h 2203923"/>
                      <a:gd name="connsiteX4" fmla="*/ 415741 w 1550299"/>
                      <a:gd name="connsiteY4" fmla="*/ 590372 h 2203923"/>
                      <a:gd name="connsiteX0" fmla="*/ 0 w 1550299"/>
                      <a:gd name="connsiteY0" fmla="*/ 0 h 2203923"/>
                      <a:gd name="connsiteX1" fmla="*/ 966921 w 1550299"/>
                      <a:gd name="connsiteY1" fmla="*/ 863664 h 2203923"/>
                      <a:gd name="connsiteX2" fmla="*/ 1537197 w 1550299"/>
                      <a:gd name="connsiteY2" fmla="*/ 2203923 h 2203923"/>
                      <a:gd name="connsiteX0" fmla="*/ 415741 w 1597643"/>
                      <a:gd name="connsiteY0" fmla="*/ 590372 h 2209948"/>
                      <a:gd name="connsiteX1" fmla="*/ 879534 w 1597643"/>
                      <a:gd name="connsiteY1" fmla="*/ 884753 h 2209948"/>
                      <a:gd name="connsiteX2" fmla="*/ 842150 w 1597643"/>
                      <a:gd name="connsiteY2" fmla="*/ 1427597 h 2209948"/>
                      <a:gd name="connsiteX3" fmla="*/ 415741 w 1597643"/>
                      <a:gd name="connsiteY3" fmla="*/ 1123772 h 2209948"/>
                      <a:gd name="connsiteX4" fmla="*/ 415741 w 1597643"/>
                      <a:gd name="connsiteY4" fmla="*/ 590372 h 2209948"/>
                      <a:gd name="connsiteX0" fmla="*/ 0 w 1597643"/>
                      <a:gd name="connsiteY0" fmla="*/ 0 h 2209948"/>
                      <a:gd name="connsiteX1" fmla="*/ 966921 w 1597643"/>
                      <a:gd name="connsiteY1" fmla="*/ 863664 h 2209948"/>
                      <a:gd name="connsiteX2" fmla="*/ 1585419 w 1597643"/>
                      <a:gd name="connsiteY2" fmla="*/ 2209948 h 2209948"/>
                      <a:gd name="connsiteX0" fmla="*/ 415741 w 1599884"/>
                      <a:gd name="connsiteY0" fmla="*/ 590372 h 2209948"/>
                      <a:gd name="connsiteX1" fmla="*/ 879534 w 1599884"/>
                      <a:gd name="connsiteY1" fmla="*/ 884753 h 2209948"/>
                      <a:gd name="connsiteX2" fmla="*/ 842150 w 1599884"/>
                      <a:gd name="connsiteY2" fmla="*/ 1427597 h 2209948"/>
                      <a:gd name="connsiteX3" fmla="*/ 415741 w 1599884"/>
                      <a:gd name="connsiteY3" fmla="*/ 1123772 h 2209948"/>
                      <a:gd name="connsiteX4" fmla="*/ 415741 w 1599884"/>
                      <a:gd name="connsiteY4" fmla="*/ 590372 h 2209948"/>
                      <a:gd name="connsiteX0" fmla="*/ 0 w 1599884"/>
                      <a:gd name="connsiteY0" fmla="*/ 0 h 2209948"/>
                      <a:gd name="connsiteX1" fmla="*/ 1078456 w 1599884"/>
                      <a:gd name="connsiteY1" fmla="*/ 981177 h 2209948"/>
                      <a:gd name="connsiteX2" fmla="*/ 1585419 w 1599884"/>
                      <a:gd name="connsiteY2" fmla="*/ 2209948 h 2209948"/>
                      <a:gd name="connsiteX0" fmla="*/ 415741 w 1604017"/>
                      <a:gd name="connsiteY0" fmla="*/ 590372 h 2209948"/>
                      <a:gd name="connsiteX1" fmla="*/ 879534 w 1604017"/>
                      <a:gd name="connsiteY1" fmla="*/ 884753 h 2209948"/>
                      <a:gd name="connsiteX2" fmla="*/ 842150 w 1604017"/>
                      <a:gd name="connsiteY2" fmla="*/ 1427597 h 2209948"/>
                      <a:gd name="connsiteX3" fmla="*/ 415741 w 1604017"/>
                      <a:gd name="connsiteY3" fmla="*/ 1123772 h 2209948"/>
                      <a:gd name="connsiteX4" fmla="*/ 415741 w 1604017"/>
                      <a:gd name="connsiteY4" fmla="*/ 590372 h 2209948"/>
                      <a:gd name="connsiteX0" fmla="*/ 0 w 1604017"/>
                      <a:gd name="connsiteY0" fmla="*/ 0 h 2209948"/>
                      <a:gd name="connsiteX1" fmla="*/ 1214080 w 1604017"/>
                      <a:gd name="connsiteY1" fmla="*/ 1177031 h 2209948"/>
                      <a:gd name="connsiteX2" fmla="*/ 1585419 w 1604017"/>
                      <a:gd name="connsiteY2" fmla="*/ 2209948 h 2209948"/>
                    </a:gdLst>
                    <a:ahLst/>
                    <a:cxnLst>
                      <a:cxn ang="0">
                        <a:pos x="connsiteX0" y="connsiteY0"/>
                      </a:cxn>
                      <a:cxn ang="0">
                        <a:pos x="connsiteX1" y="connsiteY1"/>
                      </a:cxn>
                      <a:cxn ang="0">
                        <a:pos x="connsiteX2" y="connsiteY2"/>
                      </a:cxn>
                    </a:cxnLst>
                    <a:rect l="l" t="t" r="r" b="b"/>
                    <a:pathLst>
                      <a:path w="1604017" h="2209948" stroke="0" extrusionOk="0">
                        <a:moveTo>
                          <a:pt x="415741" y="590372"/>
                        </a:moveTo>
                        <a:cubicBezTo>
                          <a:pt x="612060" y="590372"/>
                          <a:pt x="791562" y="704307"/>
                          <a:pt x="879534" y="884753"/>
                        </a:cubicBezTo>
                        <a:cubicBezTo>
                          <a:pt x="964541" y="1059119"/>
                          <a:pt x="950206" y="1267286"/>
                          <a:pt x="842150" y="1427597"/>
                        </a:cubicBezTo>
                        <a:lnTo>
                          <a:pt x="415741" y="1123772"/>
                        </a:lnTo>
                        <a:lnTo>
                          <a:pt x="415741" y="590372"/>
                        </a:lnTo>
                        <a:close/>
                      </a:path>
                      <a:path w="1604017" h="2209948" fill="none">
                        <a:moveTo>
                          <a:pt x="0" y="0"/>
                        </a:moveTo>
                        <a:cubicBezTo>
                          <a:pt x="196319" y="0"/>
                          <a:pt x="1126108" y="996585"/>
                          <a:pt x="1214080" y="1177031"/>
                        </a:cubicBezTo>
                        <a:cubicBezTo>
                          <a:pt x="1299087" y="1351397"/>
                          <a:pt x="1693475" y="2049637"/>
                          <a:pt x="1585419" y="2209948"/>
                        </a:cubicBezTo>
                      </a:path>
                    </a:pathLst>
                  </a:custGeom>
                  <a:noFill/>
                  <a:ln w="254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cxnSp>
                <p:nvCxnSpPr>
                  <p:cNvPr id="18" name="Straight Arrow Connector 17"/>
                  <p:cNvCxnSpPr/>
                  <p:nvPr/>
                </p:nvCxnSpPr>
                <p:spPr>
                  <a:xfrm flipH="1" flipV="1">
                    <a:off x="0" y="1438275"/>
                    <a:ext cx="9525" cy="15240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9525" y="1628775"/>
                    <a:ext cx="9525" cy="37147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6" name="Text Box 4"/>
              <p:cNvSpPr txBox="1"/>
              <p:nvPr/>
            </p:nvSpPr>
            <p:spPr>
              <a:xfrm>
                <a:off x="4181475" y="1866900"/>
                <a:ext cx="504825" cy="2857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NZ" sz="1100" b="1">
                    <a:effectLst/>
                    <a:latin typeface="Arial"/>
                    <a:ea typeface="Calibri"/>
                    <a:cs typeface="Times New Roman"/>
                  </a:rPr>
                  <a:t>AD2</a:t>
                </a:r>
                <a:endParaRPr lang="en-NZ" sz="1100">
                  <a:effectLst/>
                  <a:ea typeface="Calibri"/>
                  <a:cs typeface="Times New Roman"/>
                </a:endParaRPr>
              </a:p>
            </p:txBody>
          </p:sp>
          <p:sp>
            <p:nvSpPr>
              <p:cNvPr id="7" name="Text Box 5"/>
              <p:cNvSpPr txBox="1"/>
              <p:nvPr/>
            </p:nvSpPr>
            <p:spPr>
              <a:xfrm>
                <a:off x="3971925" y="2105025"/>
                <a:ext cx="523875" cy="285750"/>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NZ" sz="1100" b="1">
                    <a:effectLst/>
                    <a:latin typeface="Arial"/>
                    <a:ea typeface="Calibri"/>
                    <a:cs typeface="Times New Roman"/>
                  </a:rPr>
                  <a:t>AD1</a:t>
                </a:r>
                <a:endParaRPr lang="en-NZ" sz="1100">
                  <a:effectLst/>
                  <a:latin typeface="Calibri"/>
                  <a:ea typeface="Calibri"/>
                  <a:cs typeface="Times New Roman"/>
                </a:endParaRPr>
              </a:p>
            </p:txBody>
          </p:sp>
        </p:grpSp>
        <p:sp>
          <p:nvSpPr>
            <p:cNvPr id="4" name="Text Box 8"/>
            <p:cNvSpPr txBox="1"/>
            <p:nvPr/>
          </p:nvSpPr>
          <p:spPr>
            <a:xfrm>
              <a:off x="419100" y="1476375"/>
              <a:ext cx="457200" cy="4095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NZ" sz="1100" b="1">
                  <a:effectLst/>
                  <a:latin typeface="Arial"/>
                  <a:ea typeface="Calibri"/>
                  <a:cs typeface="Times New Roman"/>
                </a:rPr>
                <a:t>PL2</a:t>
              </a:r>
              <a:endParaRPr lang="en-NZ" sz="1100">
                <a:effectLst/>
                <a:latin typeface="Calibri"/>
                <a:ea typeface="Calibri"/>
                <a:cs typeface="Times New Roman"/>
              </a:endParaRPr>
            </a:p>
            <a:p>
              <a:pPr>
                <a:lnSpc>
                  <a:spcPct val="107000"/>
                </a:lnSpc>
                <a:spcAft>
                  <a:spcPts val="0"/>
                </a:spcAft>
              </a:pPr>
              <a:r>
                <a:rPr lang="en-NZ" sz="1100" b="1">
                  <a:effectLst/>
                  <a:latin typeface="Arial"/>
                  <a:ea typeface="Calibri"/>
                  <a:cs typeface="Times New Roman"/>
                </a:rPr>
                <a:t>PL1</a:t>
              </a:r>
              <a:endParaRPr lang="en-NZ" sz="1100">
                <a:effectLst/>
                <a:latin typeface="Calibri"/>
                <a:ea typeface="Calibri"/>
                <a:cs typeface="Times New Roman"/>
              </a:endParaRPr>
            </a:p>
          </p:txBody>
        </p:sp>
      </p:grpSp>
    </p:spTree>
    <p:extLst>
      <p:ext uri="{BB962C8B-B14F-4D97-AF65-F5344CB8AC3E}">
        <p14:creationId xmlns:p14="http://schemas.microsoft.com/office/powerpoint/2010/main" val="376370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TWO (c)</a:t>
            </a:r>
            <a:endParaRPr lang="en-NZ" dirty="0"/>
          </a:p>
        </p:txBody>
      </p:sp>
      <p:sp>
        <p:nvSpPr>
          <p:cNvPr id="3" name="Content Placeholder 2"/>
          <p:cNvSpPr>
            <a:spLocks noGrp="1"/>
          </p:cNvSpPr>
          <p:nvPr>
            <p:ph idx="1"/>
          </p:nvPr>
        </p:nvSpPr>
        <p:spPr>
          <a:xfrm>
            <a:off x="179512" y="764704"/>
            <a:ext cx="8856984" cy="5904656"/>
          </a:xfrm>
          <a:ln>
            <a:noFill/>
          </a:ln>
        </p:spPr>
        <p:txBody>
          <a:bodyPr>
            <a:normAutofit/>
          </a:bodyPr>
          <a:lstStyle/>
          <a:p>
            <a:r>
              <a:rPr lang="en-NZ" dirty="0"/>
              <a:t>AD shifted </a:t>
            </a:r>
            <a:r>
              <a:rPr lang="en-NZ" dirty="0">
                <a:solidFill>
                  <a:srgbClr val="0000FF"/>
                </a:solidFill>
              </a:rPr>
              <a:t>further</a:t>
            </a:r>
            <a:r>
              <a:rPr lang="en-NZ" dirty="0"/>
              <a:t> to the right </a:t>
            </a:r>
            <a:r>
              <a:rPr lang="en-NZ" b="1" dirty="0">
                <a:solidFill>
                  <a:srgbClr val="FF0000"/>
                </a:solidFill>
              </a:rPr>
              <a:t>but not by as great </a:t>
            </a:r>
            <a:r>
              <a:rPr lang="en-NZ" dirty="0"/>
              <a:t>a shift as AD to </a:t>
            </a:r>
            <a:r>
              <a:rPr lang="en-NZ" dirty="0" smtClean="0"/>
              <a:t>AD1. This shows </a:t>
            </a:r>
            <a:r>
              <a:rPr lang="en-NZ" dirty="0"/>
              <a:t>the impact of increasing investment is smaller than the impact of increased </a:t>
            </a:r>
            <a:r>
              <a:rPr lang="en-NZ" dirty="0" smtClean="0"/>
              <a:t>consumption. This shown in the expenditure approach calculation shown above - </a:t>
            </a:r>
            <a:r>
              <a:rPr lang="en-NZ" dirty="0"/>
              <a:t>consumption spending is $126b of GDP whereas investment spending is only $</a:t>
            </a:r>
            <a:r>
              <a:rPr lang="en-NZ" dirty="0" smtClean="0"/>
              <a:t>43b. Consumption </a:t>
            </a:r>
            <a:r>
              <a:rPr lang="en-NZ" dirty="0"/>
              <a:t>is 59% of GDP whereas investment is only 20% of </a:t>
            </a:r>
            <a:r>
              <a:rPr lang="en-NZ" dirty="0" smtClean="0"/>
              <a:t>GDP.</a:t>
            </a:r>
            <a:endParaRPr lang="en-NZ" dirty="0"/>
          </a:p>
          <a:p>
            <a:pPr marL="0" indent="0">
              <a:buNone/>
            </a:pPr>
            <a:endParaRPr lang="en-NZ" dirty="0"/>
          </a:p>
        </p:txBody>
      </p:sp>
    </p:spTree>
    <p:extLst>
      <p:ext uri="{BB962C8B-B14F-4D97-AF65-F5344CB8AC3E}">
        <p14:creationId xmlns:p14="http://schemas.microsoft.com/office/powerpoint/2010/main" val="126758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a:t>
            </a:r>
            <a:endParaRPr lang="en-NZ" dirty="0"/>
          </a:p>
        </p:txBody>
      </p:sp>
      <p:sp>
        <p:nvSpPr>
          <p:cNvPr id="3" name="Content Placeholder 2"/>
          <p:cNvSpPr>
            <a:spLocks noGrp="1"/>
          </p:cNvSpPr>
          <p:nvPr>
            <p:ph idx="1"/>
          </p:nvPr>
        </p:nvSpPr>
        <p:spPr>
          <a:xfrm>
            <a:off x="179512" y="764704"/>
            <a:ext cx="8856984" cy="5904656"/>
          </a:xfrm>
          <a:ln>
            <a:noFill/>
          </a:ln>
        </p:spPr>
        <p:txBody>
          <a:bodyPr>
            <a:normAutofit lnSpcReduction="10000"/>
          </a:bodyPr>
          <a:lstStyle/>
          <a:p>
            <a:pPr marL="0" indent="0">
              <a:buNone/>
            </a:pPr>
            <a:r>
              <a:rPr lang="en-NZ" dirty="0" smtClean="0"/>
              <a:t>(a)</a:t>
            </a:r>
          </a:p>
          <a:p>
            <a:r>
              <a:rPr lang="en-NZ" dirty="0" smtClean="0"/>
              <a:t>(</a:t>
            </a:r>
            <a:r>
              <a:rPr lang="en-NZ" dirty="0" err="1"/>
              <a:t>i</a:t>
            </a:r>
            <a:r>
              <a:rPr lang="en-NZ" dirty="0"/>
              <a:t>)  Goods and </a:t>
            </a:r>
            <a:r>
              <a:rPr lang="en-NZ" dirty="0" smtClean="0"/>
              <a:t>Services</a:t>
            </a:r>
            <a:endParaRPr lang="en-NZ" dirty="0"/>
          </a:p>
          <a:p>
            <a:r>
              <a:rPr lang="en-NZ" dirty="0"/>
              <a:t>(ii)  </a:t>
            </a:r>
            <a:r>
              <a:rPr lang="en-NZ" dirty="0" smtClean="0"/>
              <a:t>Incomes</a:t>
            </a:r>
            <a:endParaRPr lang="en-NZ" dirty="0"/>
          </a:p>
          <a:p>
            <a:r>
              <a:rPr lang="en-NZ" dirty="0"/>
              <a:t>(iii)  Resources</a:t>
            </a:r>
          </a:p>
          <a:p>
            <a:pPr marL="0" indent="0">
              <a:buNone/>
            </a:pPr>
            <a:r>
              <a:rPr lang="en-NZ" dirty="0" smtClean="0"/>
              <a:t>(b) </a:t>
            </a:r>
            <a:r>
              <a:rPr lang="en-NZ" dirty="0"/>
              <a:t>T</a:t>
            </a:r>
            <a:r>
              <a:rPr lang="en-NZ" dirty="0" smtClean="0"/>
              <a:t>he </a:t>
            </a:r>
            <a:r>
              <a:rPr lang="en-NZ" dirty="0"/>
              <a:t>deep sea oil drilling will </a:t>
            </a:r>
            <a:r>
              <a:rPr lang="en-NZ" b="1" dirty="0">
                <a:solidFill>
                  <a:srgbClr val="0000FF"/>
                </a:solidFill>
              </a:rPr>
              <a:t>create jobs </a:t>
            </a:r>
            <a:r>
              <a:rPr lang="en-NZ" dirty="0"/>
              <a:t>(“rising employment”) in </a:t>
            </a:r>
            <a:r>
              <a:rPr lang="en-NZ" dirty="0" err="1"/>
              <a:t>Otago</a:t>
            </a:r>
            <a:r>
              <a:rPr lang="en-NZ" dirty="0"/>
              <a:t> which will increase household </a:t>
            </a:r>
            <a:r>
              <a:rPr lang="en-NZ" b="1" dirty="0">
                <a:solidFill>
                  <a:srgbClr val="0000FF"/>
                </a:solidFill>
              </a:rPr>
              <a:t>incomes</a:t>
            </a:r>
            <a:r>
              <a:rPr lang="en-NZ" dirty="0"/>
              <a:t>.  The drilling company will also purchase other goods and services in the region (accommodation, meals, resources) which will increase revenue and </a:t>
            </a:r>
            <a:r>
              <a:rPr lang="en-NZ" b="1" dirty="0">
                <a:solidFill>
                  <a:srgbClr val="0000FF"/>
                </a:solidFill>
              </a:rPr>
              <a:t>profits</a:t>
            </a:r>
            <a:r>
              <a:rPr lang="en-NZ" dirty="0"/>
              <a:t> (a possible “$700million in riches”) for local suppliers and support industries</a:t>
            </a:r>
            <a:endParaRPr lang="en-NZ" dirty="0" smtClean="0"/>
          </a:p>
          <a:p>
            <a:pPr marL="0" indent="0">
              <a:buNone/>
            </a:pPr>
            <a:endParaRPr lang="en-NZ" dirty="0"/>
          </a:p>
        </p:txBody>
      </p:sp>
    </p:spTree>
    <p:extLst>
      <p:ext uri="{BB962C8B-B14F-4D97-AF65-F5344CB8AC3E}">
        <p14:creationId xmlns:p14="http://schemas.microsoft.com/office/powerpoint/2010/main" val="31160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904656"/>
          </a:xfrm>
          <a:ln>
            <a:noFill/>
          </a:ln>
        </p:spPr>
        <p:txBody>
          <a:bodyPr>
            <a:normAutofit fontScale="92500"/>
          </a:bodyPr>
          <a:lstStyle/>
          <a:p>
            <a:pPr marL="0" indent="0">
              <a:buNone/>
            </a:pPr>
            <a:r>
              <a:rPr lang="en-NZ" dirty="0"/>
              <a:t>Impact of deep sea oil exploration </a:t>
            </a:r>
            <a:r>
              <a:rPr lang="en-NZ" dirty="0" smtClean="0"/>
              <a:t>can explained using the 3 </a:t>
            </a:r>
            <a:r>
              <a:rPr lang="en-NZ" dirty="0"/>
              <a:t>different measures </a:t>
            </a:r>
            <a:r>
              <a:rPr lang="en-NZ" dirty="0" smtClean="0"/>
              <a:t>of growth.</a:t>
            </a:r>
            <a:endParaRPr lang="en-NZ" dirty="0"/>
          </a:p>
          <a:p>
            <a:r>
              <a:rPr lang="en-NZ" dirty="0"/>
              <a:t>(</a:t>
            </a:r>
            <a:r>
              <a:rPr lang="en-NZ" dirty="0" err="1"/>
              <a:t>i</a:t>
            </a:r>
            <a:r>
              <a:rPr lang="en-NZ" dirty="0"/>
              <a:t>) </a:t>
            </a:r>
            <a:r>
              <a:rPr lang="en-NZ" b="1" dirty="0">
                <a:solidFill>
                  <a:srgbClr val="FF0000"/>
                </a:solidFill>
              </a:rPr>
              <a:t>Real </a:t>
            </a:r>
            <a:r>
              <a:rPr lang="en-NZ" b="1" dirty="0" smtClean="0">
                <a:solidFill>
                  <a:srgbClr val="FF0000"/>
                </a:solidFill>
              </a:rPr>
              <a:t>Output: </a:t>
            </a:r>
            <a:r>
              <a:rPr lang="en-NZ" dirty="0" smtClean="0"/>
              <a:t>Deep </a:t>
            </a:r>
            <a:r>
              <a:rPr lang="en-NZ" dirty="0"/>
              <a:t>sea oil drilling will increase real output because it will increase the number of goods and services being produced.  These will include goods and service related to oil drilling (including possible investment from overseas) as well as goods and services demanded from local suppliers due to increased incomes and employment</a:t>
            </a:r>
            <a:r>
              <a:rPr lang="en-NZ" dirty="0" smtClean="0"/>
              <a:t>.</a:t>
            </a:r>
          </a:p>
          <a:p>
            <a:r>
              <a:rPr lang="en-NZ" dirty="0"/>
              <a:t>However, if increased incomes are concentrated in a few specialised jobs or profits go off-shore then the impact on the local economy will be </a:t>
            </a:r>
            <a:r>
              <a:rPr lang="en-NZ" dirty="0" smtClean="0"/>
              <a:t>limited.</a:t>
            </a:r>
            <a:endParaRPr lang="en-NZ" dirty="0"/>
          </a:p>
          <a:p>
            <a:pPr marL="0" indent="0">
              <a:buNone/>
            </a:pPr>
            <a:endParaRPr lang="en-NZ" dirty="0"/>
          </a:p>
        </p:txBody>
      </p:sp>
    </p:spTree>
    <p:extLst>
      <p:ext uri="{BB962C8B-B14F-4D97-AF65-F5344CB8AC3E}">
        <p14:creationId xmlns:p14="http://schemas.microsoft.com/office/powerpoint/2010/main" val="2728630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904656"/>
          </a:xfrm>
          <a:ln>
            <a:noFill/>
          </a:ln>
        </p:spPr>
        <p:txBody>
          <a:bodyPr>
            <a:normAutofit fontScale="92500" lnSpcReduction="20000"/>
          </a:bodyPr>
          <a:lstStyle/>
          <a:p>
            <a:pPr marL="0" indent="0">
              <a:buNone/>
            </a:pPr>
            <a:r>
              <a:rPr lang="en-NZ" sz="3600" dirty="0"/>
              <a:t>(ii) </a:t>
            </a:r>
            <a:r>
              <a:rPr lang="en-NZ" sz="3600" b="1" dirty="0">
                <a:solidFill>
                  <a:srgbClr val="FF0000"/>
                </a:solidFill>
              </a:rPr>
              <a:t>Productive </a:t>
            </a:r>
            <a:r>
              <a:rPr lang="en-NZ" sz="3600" b="1" dirty="0" smtClean="0">
                <a:solidFill>
                  <a:srgbClr val="FF0000"/>
                </a:solidFill>
              </a:rPr>
              <a:t>Capacity: </a:t>
            </a:r>
            <a:r>
              <a:rPr lang="en-NZ" sz="3600" dirty="0" smtClean="0"/>
              <a:t>The </a:t>
            </a:r>
            <a:r>
              <a:rPr lang="en-NZ" sz="3600" dirty="0"/>
              <a:t>potential output/ productive capacity will increase because if the oil drilling is successful there will be an increase in resources in the economy that can be used to increase output (the PPC will shift to the right for the whole economy with discovery of new resources).  Productive capacity may increase due to increased investment in the drilling process by the oil industry</a:t>
            </a:r>
            <a:r>
              <a:rPr lang="en-NZ" sz="3600" dirty="0" smtClean="0"/>
              <a:t>.</a:t>
            </a:r>
          </a:p>
          <a:p>
            <a:pPr marL="0" indent="0">
              <a:buNone/>
            </a:pPr>
            <a:r>
              <a:rPr lang="en-NZ" sz="3600" dirty="0"/>
              <a:t>However, if there is an oil spill or adverse environmental impact then the productive capacity of the region will be reduced (PPC shifts inward) because the tourism and fishery resource will be destroyed.</a:t>
            </a:r>
          </a:p>
          <a:p>
            <a:pPr marL="0" indent="0">
              <a:buNone/>
            </a:pPr>
            <a:endParaRPr lang="en-NZ" sz="3600" dirty="0"/>
          </a:p>
          <a:p>
            <a:pPr marL="0" indent="0">
              <a:buNone/>
            </a:pPr>
            <a:endParaRPr lang="en-NZ" dirty="0"/>
          </a:p>
        </p:txBody>
      </p:sp>
    </p:spTree>
    <p:extLst>
      <p:ext uri="{BB962C8B-B14F-4D97-AF65-F5344CB8AC3E}">
        <p14:creationId xmlns:p14="http://schemas.microsoft.com/office/powerpoint/2010/main" val="2000390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904656"/>
          </a:xfrm>
          <a:ln>
            <a:noFill/>
          </a:ln>
        </p:spPr>
        <p:txBody>
          <a:bodyPr>
            <a:normAutofit fontScale="92500" lnSpcReduction="20000"/>
          </a:bodyPr>
          <a:lstStyle/>
          <a:p>
            <a:pPr marL="0" indent="0">
              <a:buNone/>
            </a:pPr>
            <a:r>
              <a:rPr lang="en-NZ" dirty="0"/>
              <a:t>(iii) </a:t>
            </a:r>
            <a:r>
              <a:rPr lang="en-NZ" b="1" dirty="0">
                <a:solidFill>
                  <a:srgbClr val="FF0000"/>
                </a:solidFill>
              </a:rPr>
              <a:t>Net Social </a:t>
            </a:r>
            <a:r>
              <a:rPr lang="en-NZ" b="1" dirty="0" smtClean="0">
                <a:solidFill>
                  <a:srgbClr val="FF0000"/>
                </a:solidFill>
              </a:rPr>
              <a:t>welfare: </a:t>
            </a:r>
            <a:r>
              <a:rPr lang="en-NZ" dirty="0"/>
              <a:t>Net social welfare may decrease because many of the economic benefits will “go to overseas specialists” meaning the increases in incomes for the local economy will be limited and/or short term in nature.  If there are negative environmental impacts then the incomes of tourism and fishery workers will decrease. Negative non-economic impacts may also include pollution, congestion, destruction of wildlife and fishery habitats compromising quality of life.  If there is an uncontained oil spill then damage to the environment may be long term and would have both economic (the destruction of Dunedin’s $100 million-a-year wildlife tourism industry) and non-economic impacts that would reduce standard of living and quality of life.</a:t>
            </a:r>
          </a:p>
          <a:p>
            <a:pPr marL="0" indent="0">
              <a:buNone/>
            </a:pPr>
            <a:endParaRPr lang="en-NZ" dirty="0"/>
          </a:p>
        </p:txBody>
      </p:sp>
    </p:spTree>
    <p:extLst>
      <p:ext uri="{BB962C8B-B14F-4D97-AF65-F5344CB8AC3E}">
        <p14:creationId xmlns:p14="http://schemas.microsoft.com/office/powerpoint/2010/main" val="1717842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THREE (c )</a:t>
            </a:r>
            <a:endParaRPr lang="en-NZ" dirty="0"/>
          </a:p>
        </p:txBody>
      </p:sp>
      <p:sp>
        <p:nvSpPr>
          <p:cNvPr id="3" name="Content Placeholder 2"/>
          <p:cNvSpPr>
            <a:spLocks noGrp="1"/>
          </p:cNvSpPr>
          <p:nvPr>
            <p:ph idx="1"/>
          </p:nvPr>
        </p:nvSpPr>
        <p:spPr>
          <a:xfrm>
            <a:off x="179512" y="764704"/>
            <a:ext cx="8856984" cy="5904656"/>
          </a:xfrm>
          <a:ln>
            <a:noFill/>
          </a:ln>
        </p:spPr>
        <p:txBody>
          <a:bodyPr>
            <a:normAutofit/>
          </a:bodyPr>
          <a:lstStyle/>
          <a:p>
            <a:r>
              <a:rPr lang="en-NZ" dirty="0"/>
              <a:t>The best measure to evaluate the overall impact of standard of living of people in the region is </a:t>
            </a:r>
            <a:r>
              <a:rPr lang="en-NZ" b="1" dirty="0"/>
              <a:t>net social welfare</a:t>
            </a:r>
            <a:r>
              <a:rPr lang="en-NZ" dirty="0"/>
              <a:t>.  Real output will only measure if income/output has increased. Productive capacity will only measure if more output is possible (not if it has actually increased).  </a:t>
            </a:r>
            <a:endParaRPr lang="en-NZ" dirty="0" smtClean="0"/>
          </a:p>
          <a:p>
            <a:r>
              <a:rPr lang="en-NZ" dirty="0" smtClean="0"/>
              <a:t>Net </a:t>
            </a:r>
            <a:r>
              <a:rPr lang="en-NZ" dirty="0"/>
              <a:t>social welfare will evaluate </a:t>
            </a:r>
            <a:r>
              <a:rPr lang="en-NZ" b="1" dirty="0">
                <a:solidFill>
                  <a:srgbClr val="FF0000"/>
                </a:solidFill>
              </a:rPr>
              <a:t>economic</a:t>
            </a:r>
            <a:r>
              <a:rPr lang="en-NZ" dirty="0">
                <a:solidFill>
                  <a:srgbClr val="FF0000"/>
                </a:solidFill>
              </a:rPr>
              <a:t> </a:t>
            </a:r>
            <a:r>
              <a:rPr lang="en-NZ" dirty="0"/>
              <a:t>and </a:t>
            </a:r>
            <a:r>
              <a:rPr lang="en-NZ" b="1" dirty="0">
                <a:solidFill>
                  <a:srgbClr val="FF0000"/>
                </a:solidFill>
              </a:rPr>
              <a:t>non-economic</a:t>
            </a:r>
            <a:r>
              <a:rPr lang="en-NZ" dirty="0"/>
              <a:t> measures e.g. changes in real income as well as the possible environmental impact which is a better overall measure of quality of life.</a:t>
            </a:r>
          </a:p>
          <a:p>
            <a:endParaRPr lang="en-NZ" dirty="0"/>
          </a:p>
          <a:p>
            <a:pPr marL="0" indent="0">
              <a:buNone/>
            </a:pPr>
            <a:endParaRPr lang="en-NZ" dirty="0"/>
          </a:p>
        </p:txBody>
      </p:sp>
    </p:spTree>
    <p:extLst>
      <p:ext uri="{BB962C8B-B14F-4D97-AF65-F5344CB8AC3E}">
        <p14:creationId xmlns:p14="http://schemas.microsoft.com/office/powerpoint/2010/main" val="3477079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en-NZ" dirty="0" smtClean="0"/>
              <a:t>QUESTION ONE (a)</a:t>
            </a:r>
            <a:endParaRPr lang="en-NZ" dirty="0"/>
          </a:p>
        </p:txBody>
      </p:sp>
      <p:pic>
        <p:nvPicPr>
          <p:cNvPr id="4" name="Content Placeholder 3"/>
          <p:cNvPicPr>
            <a:picLocks noGrp="1"/>
          </p:cNvPicPr>
          <p:nvPr>
            <p:ph idx="1"/>
          </p:nvPr>
        </p:nvPicPr>
        <p:blipFill>
          <a:blip r:embed="rId2"/>
          <a:stretch>
            <a:fillRect/>
          </a:stretch>
        </p:blipFill>
        <p:spPr>
          <a:xfrm>
            <a:off x="1259632" y="1276349"/>
            <a:ext cx="5581650" cy="4305300"/>
          </a:xfrm>
          <a:prstGeom prst="rect">
            <a:avLst/>
          </a:prstGeom>
        </p:spPr>
      </p:pic>
      <p:grpSp>
        <p:nvGrpSpPr>
          <p:cNvPr id="7" name="Group 6"/>
          <p:cNvGrpSpPr/>
          <p:nvPr/>
        </p:nvGrpSpPr>
        <p:grpSpPr>
          <a:xfrm>
            <a:off x="2627784" y="1916832"/>
            <a:ext cx="3672408" cy="3168352"/>
            <a:chOff x="0" y="0"/>
            <a:chExt cx="2857500" cy="2373238"/>
          </a:xfrm>
        </p:grpSpPr>
        <p:sp>
          <p:nvSpPr>
            <p:cNvPr id="8" name="Freeform 7"/>
            <p:cNvSpPr/>
            <p:nvPr/>
          </p:nvSpPr>
          <p:spPr>
            <a:xfrm>
              <a:off x="0" y="0"/>
              <a:ext cx="2857500" cy="2373238"/>
            </a:xfrm>
            <a:custGeom>
              <a:avLst/>
              <a:gdLst>
                <a:gd name="connsiteX0" fmla="*/ 0 w 2847975"/>
                <a:gd name="connsiteY0" fmla="*/ 5291 h 2348441"/>
                <a:gd name="connsiteX1" fmla="*/ 952500 w 2847975"/>
                <a:gd name="connsiteY1" fmla="*/ 52916 h 2348441"/>
                <a:gd name="connsiteX2" fmla="*/ 1895475 w 2847975"/>
                <a:gd name="connsiteY2" fmla="*/ 386291 h 2348441"/>
                <a:gd name="connsiteX3" fmla="*/ 2543175 w 2847975"/>
                <a:gd name="connsiteY3" fmla="*/ 1053041 h 2348441"/>
                <a:gd name="connsiteX4" fmla="*/ 2790825 w 2847975"/>
                <a:gd name="connsiteY4" fmla="*/ 1672166 h 2348441"/>
                <a:gd name="connsiteX5" fmla="*/ 2847975 w 2847975"/>
                <a:gd name="connsiteY5" fmla="*/ 2348441 h 2348441"/>
                <a:gd name="connsiteX0" fmla="*/ 0 w 2847975"/>
                <a:gd name="connsiteY0" fmla="*/ 1260 h 2344410"/>
                <a:gd name="connsiteX1" fmla="*/ 971487 w 2847975"/>
                <a:gd name="connsiteY1" fmla="*/ 86530 h 2344410"/>
                <a:gd name="connsiteX2" fmla="*/ 1895475 w 2847975"/>
                <a:gd name="connsiteY2" fmla="*/ 382260 h 2344410"/>
                <a:gd name="connsiteX3" fmla="*/ 2543175 w 2847975"/>
                <a:gd name="connsiteY3" fmla="*/ 1049010 h 2344410"/>
                <a:gd name="connsiteX4" fmla="*/ 2790825 w 2847975"/>
                <a:gd name="connsiteY4" fmla="*/ 1668135 h 2344410"/>
                <a:gd name="connsiteX5" fmla="*/ 2847975 w 2847975"/>
                <a:gd name="connsiteY5" fmla="*/ 2344410 h 2344410"/>
                <a:gd name="connsiteX0" fmla="*/ 0 w 2847975"/>
                <a:gd name="connsiteY0" fmla="*/ 1686 h 2344836"/>
                <a:gd name="connsiteX1" fmla="*/ 971487 w 2847975"/>
                <a:gd name="connsiteY1" fmla="*/ 86956 h 2344836"/>
                <a:gd name="connsiteX2" fmla="*/ 1904968 w 2847975"/>
                <a:gd name="connsiteY2" fmla="*/ 448575 h 2344836"/>
                <a:gd name="connsiteX3" fmla="*/ 2543175 w 2847975"/>
                <a:gd name="connsiteY3" fmla="*/ 1049436 h 2344836"/>
                <a:gd name="connsiteX4" fmla="*/ 2790825 w 2847975"/>
                <a:gd name="connsiteY4" fmla="*/ 1668561 h 2344836"/>
                <a:gd name="connsiteX5" fmla="*/ 2847975 w 2847975"/>
                <a:gd name="connsiteY5" fmla="*/ 2344836 h 2344836"/>
                <a:gd name="connsiteX0" fmla="*/ 0 w 2847975"/>
                <a:gd name="connsiteY0" fmla="*/ 1686 h 2344836"/>
                <a:gd name="connsiteX1" fmla="*/ 971487 w 2847975"/>
                <a:gd name="connsiteY1" fmla="*/ 86956 h 2344836"/>
                <a:gd name="connsiteX2" fmla="*/ 1904968 w 2847975"/>
                <a:gd name="connsiteY2" fmla="*/ 448575 h 2344836"/>
                <a:gd name="connsiteX3" fmla="*/ 2486216 w 2847975"/>
                <a:gd name="connsiteY3" fmla="*/ 1049436 h 2344836"/>
                <a:gd name="connsiteX4" fmla="*/ 2790825 w 2847975"/>
                <a:gd name="connsiteY4" fmla="*/ 1668561 h 2344836"/>
                <a:gd name="connsiteX5" fmla="*/ 2847975 w 2847975"/>
                <a:gd name="connsiteY5" fmla="*/ 2344836 h 2344836"/>
                <a:gd name="connsiteX0" fmla="*/ 0 w 2847975"/>
                <a:gd name="connsiteY0" fmla="*/ 1767 h 2344917"/>
                <a:gd name="connsiteX1" fmla="*/ 971487 w 2847975"/>
                <a:gd name="connsiteY1" fmla="*/ 87037 h 2344917"/>
                <a:gd name="connsiteX2" fmla="*/ 1838515 w 2847975"/>
                <a:gd name="connsiteY2" fmla="*/ 458068 h 2344917"/>
                <a:gd name="connsiteX3" fmla="*/ 2486216 w 2847975"/>
                <a:gd name="connsiteY3" fmla="*/ 1049517 h 2344917"/>
                <a:gd name="connsiteX4" fmla="*/ 2790825 w 2847975"/>
                <a:gd name="connsiteY4" fmla="*/ 1668642 h 2344917"/>
                <a:gd name="connsiteX5" fmla="*/ 2847975 w 2847975"/>
                <a:gd name="connsiteY5" fmla="*/ 2344917 h 2344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47975" h="2344917">
                  <a:moveTo>
                    <a:pt x="0" y="1767"/>
                  </a:moveTo>
                  <a:cubicBezTo>
                    <a:pt x="318294" y="-6171"/>
                    <a:pt x="665068" y="10987"/>
                    <a:pt x="971487" y="87037"/>
                  </a:cubicBezTo>
                  <a:cubicBezTo>
                    <a:pt x="1277906" y="163087"/>
                    <a:pt x="1586060" y="297655"/>
                    <a:pt x="1838515" y="458068"/>
                  </a:cubicBezTo>
                  <a:cubicBezTo>
                    <a:pt x="2090970" y="618481"/>
                    <a:pt x="2327498" y="847755"/>
                    <a:pt x="2486216" y="1049517"/>
                  </a:cubicBezTo>
                  <a:cubicBezTo>
                    <a:pt x="2644934" y="1251279"/>
                    <a:pt x="2730532" y="1452742"/>
                    <a:pt x="2790825" y="1668642"/>
                  </a:cubicBezTo>
                  <a:cubicBezTo>
                    <a:pt x="2851118" y="1884542"/>
                    <a:pt x="2844800" y="2114729"/>
                    <a:pt x="2847975" y="2344917"/>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cxnSp>
          <p:nvCxnSpPr>
            <p:cNvPr id="9" name="Straight Arrow Connector 8"/>
            <p:cNvCxnSpPr/>
            <p:nvPr/>
          </p:nvCxnSpPr>
          <p:spPr>
            <a:xfrm>
              <a:off x="1466850" y="571500"/>
              <a:ext cx="428625"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3347864" y="3037602"/>
            <a:ext cx="936104" cy="369332"/>
          </a:xfrm>
          <a:prstGeom prst="rect">
            <a:avLst/>
          </a:prstGeom>
          <a:noFill/>
        </p:spPr>
        <p:txBody>
          <a:bodyPr wrap="square" rtlCol="0">
            <a:spAutoFit/>
          </a:bodyPr>
          <a:lstStyle/>
          <a:p>
            <a:pPr algn="r"/>
            <a:r>
              <a:rPr lang="en-NZ" dirty="0" smtClean="0"/>
              <a:t>PPC</a:t>
            </a:r>
            <a:endParaRPr lang="en-NZ" dirty="0"/>
          </a:p>
        </p:txBody>
      </p:sp>
      <p:sp>
        <p:nvSpPr>
          <p:cNvPr id="11" name="TextBox 10"/>
          <p:cNvSpPr txBox="1"/>
          <p:nvPr/>
        </p:nvSpPr>
        <p:spPr>
          <a:xfrm>
            <a:off x="5441816" y="2495138"/>
            <a:ext cx="936104" cy="369332"/>
          </a:xfrm>
          <a:prstGeom prst="rect">
            <a:avLst/>
          </a:prstGeom>
          <a:noFill/>
        </p:spPr>
        <p:txBody>
          <a:bodyPr wrap="square" rtlCol="0">
            <a:spAutoFit/>
          </a:bodyPr>
          <a:lstStyle/>
          <a:p>
            <a:r>
              <a:rPr lang="en-NZ" b="1" dirty="0" smtClean="0">
                <a:solidFill>
                  <a:srgbClr val="FF0000"/>
                </a:solidFill>
              </a:rPr>
              <a:t>PPC 1</a:t>
            </a:r>
            <a:endParaRPr lang="en-NZ" b="1" dirty="0">
              <a:solidFill>
                <a:srgbClr val="FF0000"/>
              </a:solidFill>
            </a:endParaRPr>
          </a:p>
        </p:txBody>
      </p:sp>
    </p:spTree>
    <p:extLst>
      <p:ext uri="{BB962C8B-B14F-4D97-AF65-F5344CB8AC3E}">
        <p14:creationId xmlns:p14="http://schemas.microsoft.com/office/powerpoint/2010/main" val="38267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504056"/>
          </a:xfrm>
        </p:spPr>
        <p:txBody>
          <a:bodyPr>
            <a:normAutofit fontScale="90000"/>
          </a:bodyPr>
          <a:lstStyle/>
          <a:p>
            <a:r>
              <a:rPr lang="en-NZ" dirty="0" smtClean="0"/>
              <a:t>QUESTION ONE (b)</a:t>
            </a:r>
            <a:endParaRPr lang="en-NZ" dirty="0"/>
          </a:p>
        </p:txBody>
      </p:sp>
      <p:sp>
        <p:nvSpPr>
          <p:cNvPr id="3" name="Content Placeholder 2"/>
          <p:cNvSpPr>
            <a:spLocks noGrp="1"/>
          </p:cNvSpPr>
          <p:nvPr>
            <p:ph idx="1"/>
          </p:nvPr>
        </p:nvSpPr>
        <p:spPr>
          <a:xfrm>
            <a:off x="457200" y="908720"/>
            <a:ext cx="8229600" cy="5544616"/>
          </a:xfrm>
        </p:spPr>
        <p:txBody>
          <a:bodyPr>
            <a:normAutofit/>
          </a:bodyPr>
          <a:lstStyle/>
          <a:p>
            <a:r>
              <a:rPr lang="en-NZ" dirty="0"/>
              <a:t>I</a:t>
            </a:r>
            <a:r>
              <a:rPr lang="en-NZ" dirty="0" smtClean="0"/>
              <a:t>ncreasing </a:t>
            </a:r>
            <a:r>
              <a:rPr lang="en-NZ" dirty="0"/>
              <a:t>net migration will increase </a:t>
            </a:r>
            <a:r>
              <a:rPr lang="en-NZ" dirty="0">
                <a:solidFill>
                  <a:srgbClr val="FF0000"/>
                </a:solidFill>
              </a:rPr>
              <a:t>productive capacity </a:t>
            </a:r>
            <a:r>
              <a:rPr lang="en-NZ" dirty="0"/>
              <a:t>and economic </a:t>
            </a:r>
            <a:r>
              <a:rPr lang="en-NZ" dirty="0" smtClean="0"/>
              <a:t>growth. </a:t>
            </a:r>
            <a:r>
              <a:rPr lang="en-NZ" dirty="0"/>
              <a:t>An increase of 29,000 migrants will increase labour resources in New Zealand </a:t>
            </a:r>
            <a:r>
              <a:rPr lang="en-NZ" dirty="0" smtClean="0"/>
              <a:t>- the size of the NZ labour force/ population/ human resources. The increase in resources available for production increases productive capacity for both </a:t>
            </a:r>
            <a:r>
              <a:rPr lang="en-NZ" b="1" dirty="0" smtClean="0">
                <a:solidFill>
                  <a:srgbClr val="FF0000"/>
                </a:solidFill>
              </a:rPr>
              <a:t>CAPITAL</a:t>
            </a:r>
            <a:r>
              <a:rPr lang="en-NZ" dirty="0" smtClean="0"/>
              <a:t> and </a:t>
            </a:r>
            <a:r>
              <a:rPr lang="en-NZ" b="1" dirty="0" smtClean="0">
                <a:solidFill>
                  <a:srgbClr val="FF0000"/>
                </a:solidFill>
              </a:rPr>
              <a:t>CONSUMER</a:t>
            </a:r>
            <a:r>
              <a:rPr lang="en-NZ" dirty="0" smtClean="0"/>
              <a:t> goods which </a:t>
            </a:r>
            <a:r>
              <a:rPr lang="en-NZ" dirty="0"/>
              <a:t>will shift the whole PPC </a:t>
            </a:r>
            <a:r>
              <a:rPr lang="en-NZ" dirty="0" smtClean="0"/>
              <a:t>outward from PPC to PPC1. This will result in economic growth in the medium and long term.</a:t>
            </a:r>
          </a:p>
          <a:p>
            <a:endParaRPr lang="en-NZ" dirty="0"/>
          </a:p>
        </p:txBody>
      </p:sp>
    </p:spTree>
    <p:extLst>
      <p:ext uri="{BB962C8B-B14F-4D97-AF65-F5344CB8AC3E}">
        <p14:creationId xmlns:p14="http://schemas.microsoft.com/office/powerpoint/2010/main" val="1222992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fontScale="90000"/>
          </a:bodyPr>
          <a:lstStyle/>
          <a:p>
            <a:r>
              <a:rPr lang="en-NZ" dirty="0" smtClean="0"/>
              <a:t>QUESTION ONE (c)</a:t>
            </a:r>
            <a:endParaRPr lang="en-NZ" dirty="0"/>
          </a:p>
        </p:txBody>
      </p:sp>
      <p:sp>
        <p:nvSpPr>
          <p:cNvPr id="3" name="Content Placeholder 2"/>
          <p:cNvSpPr>
            <a:spLocks noGrp="1"/>
          </p:cNvSpPr>
          <p:nvPr>
            <p:ph idx="1"/>
          </p:nvPr>
        </p:nvSpPr>
        <p:spPr>
          <a:xfrm>
            <a:off x="457200" y="764704"/>
            <a:ext cx="8229600" cy="5760640"/>
          </a:xfrm>
        </p:spPr>
        <p:txBody>
          <a:bodyPr>
            <a:normAutofit/>
          </a:bodyPr>
          <a:lstStyle/>
          <a:p>
            <a:r>
              <a:rPr lang="en-NZ" dirty="0" smtClean="0">
                <a:solidFill>
                  <a:srgbClr val="FF0000"/>
                </a:solidFill>
              </a:rPr>
              <a:t>Households (Positive and Negative effects)</a:t>
            </a:r>
          </a:p>
          <a:p>
            <a:pPr marL="0" indent="0">
              <a:buNone/>
            </a:pPr>
            <a:r>
              <a:rPr lang="en-NZ" dirty="0" smtClean="0"/>
              <a:t>Economic </a:t>
            </a:r>
            <a:r>
              <a:rPr lang="en-NZ" dirty="0"/>
              <a:t>growth will increase demand for labour/ employment opportunities but there will be increased competition for new jobs from migrants.  Economic growth may increase employment and incomes but some of this will be offset by increasing inflation due to increased aggregate demand (consumption spending by households and new migrants) OR increased house price inflation caused by increased demand for housing by migrants.</a:t>
            </a:r>
          </a:p>
          <a:p>
            <a:endParaRPr lang="en-NZ" dirty="0"/>
          </a:p>
        </p:txBody>
      </p:sp>
    </p:spTree>
    <p:extLst>
      <p:ext uri="{BB962C8B-B14F-4D97-AF65-F5344CB8AC3E}">
        <p14:creationId xmlns:p14="http://schemas.microsoft.com/office/powerpoint/2010/main" val="853445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fontScale="90000"/>
          </a:bodyPr>
          <a:lstStyle/>
          <a:p>
            <a:r>
              <a:rPr lang="en-NZ" dirty="0" smtClean="0"/>
              <a:t>QUESTION ONE (c)</a:t>
            </a:r>
            <a:endParaRPr lang="en-NZ" dirty="0"/>
          </a:p>
        </p:txBody>
      </p:sp>
      <p:sp>
        <p:nvSpPr>
          <p:cNvPr id="3" name="Content Placeholder 2"/>
          <p:cNvSpPr>
            <a:spLocks noGrp="1"/>
          </p:cNvSpPr>
          <p:nvPr>
            <p:ph idx="1"/>
          </p:nvPr>
        </p:nvSpPr>
        <p:spPr>
          <a:xfrm>
            <a:off x="457200" y="764704"/>
            <a:ext cx="8229600" cy="5760640"/>
          </a:xfrm>
        </p:spPr>
        <p:txBody>
          <a:bodyPr>
            <a:normAutofit lnSpcReduction="10000"/>
          </a:bodyPr>
          <a:lstStyle/>
          <a:p>
            <a:r>
              <a:rPr lang="en-NZ" b="1" dirty="0" smtClean="0">
                <a:solidFill>
                  <a:srgbClr val="FF0000"/>
                </a:solidFill>
              </a:rPr>
              <a:t>Government</a:t>
            </a:r>
            <a:r>
              <a:rPr lang="en-NZ" dirty="0" smtClean="0">
                <a:solidFill>
                  <a:srgbClr val="FF0000"/>
                </a:solidFill>
              </a:rPr>
              <a:t> (Positive and Negative effects)</a:t>
            </a:r>
          </a:p>
          <a:p>
            <a:pPr marL="0" indent="0">
              <a:buNone/>
            </a:pPr>
            <a:r>
              <a:rPr lang="en-NZ" sz="3600" dirty="0" smtClean="0"/>
              <a:t>Economic </a:t>
            </a:r>
            <a:r>
              <a:rPr lang="en-NZ" sz="3600" dirty="0"/>
              <a:t>growth will increase direct and indirect </a:t>
            </a:r>
            <a:r>
              <a:rPr lang="en-NZ" sz="3600" b="1" dirty="0">
                <a:solidFill>
                  <a:srgbClr val="7030A0"/>
                </a:solidFill>
              </a:rPr>
              <a:t>tax revenue </a:t>
            </a:r>
            <a:r>
              <a:rPr lang="en-NZ" sz="3600" dirty="0"/>
              <a:t>for the government due to increased employment/ producer profits/ consumption spending as well as reduced spending on transfer payments due to increased employment opportunities.  However increased migration may place additional pressure on funding for public goods and services e.g. health and education</a:t>
            </a:r>
          </a:p>
        </p:txBody>
      </p:sp>
    </p:spTree>
    <p:extLst>
      <p:ext uri="{BB962C8B-B14F-4D97-AF65-F5344CB8AC3E}">
        <p14:creationId xmlns:p14="http://schemas.microsoft.com/office/powerpoint/2010/main" val="2851692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ONE (c)</a:t>
            </a:r>
            <a:endParaRPr lang="en-NZ" dirty="0"/>
          </a:p>
        </p:txBody>
      </p:sp>
      <p:sp>
        <p:nvSpPr>
          <p:cNvPr id="3" name="Content Placeholder 2"/>
          <p:cNvSpPr>
            <a:spLocks noGrp="1"/>
          </p:cNvSpPr>
          <p:nvPr>
            <p:ph idx="1"/>
          </p:nvPr>
        </p:nvSpPr>
        <p:spPr>
          <a:xfrm>
            <a:off x="457200" y="764704"/>
            <a:ext cx="8507288" cy="6192688"/>
          </a:xfrm>
          <a:ln>
            <a:noFill/>
          </a:ln>
        </p:spPr>
        <p:txBody>
          <a:bodyPr>
            <a:normAutofit/>
          </a:bodyPr>
          <a:lstStyle/>
          <a:p>
            <a:r>
              <a:rPr lang="en-NZ" b="1" dirty="0" smtClean="0">
                <a:solidFill>
                  <a:srgbClr val="FF0000"/>
                </a:solidFill>
              </a:rPr>
              <a:t>Environment </a:t>
            </a:r>
          </a:p>
          <a:p>
            <a:pPr marL="0" indent="0">
              <a:buNone/>
            </a:pPr>
            <a:r>
              <a:rPr lang="en-NZ" sz="3600" dirty="0" smtClean="0"/>
              <a:t>Increased </a:t>
            </a:r>
            <a:r>
              <a:rPr lang="en-NZ" sz="3600" dirty="0"/>
              <a:t>economic growth places pressure on resources which </a:t>
            </a:r>
            <a:r>
              <a:rPr lang="en-NZ" sz="3600" dirty="0" smtClean="0"/>
              <a:t>must </a:t>
            </a:r>
            <a:r>
              <a:rPr lang="en-NZ" sz="3600" dirty="0"/>
              <a:t>be managed sustainably to ensure possible future growth. Increased growth caused by increased migration places pressure on communities in terms of over-crowding or congestion.  Increased economic growth creates</a:t>
            </a:r>
            <a:r>
              <a:rPr lang="en-NZ" sz="3600" b="1" dirty="0">
                <a:solidFill>
                  <a:srgbClr val="C00000"/>
                </a:solidFill>
              </a:rPr>
              <a:t> pollution </a:t>
            </a:r>
            <a:r>
              <a:rPr lang="en-NZ" sz="3600" dirty="0"/>
              <a:t>(aural/ visual/ waste) which has a negative impact on the environment.</a:t>
            </a:r>
          </a:p>
        </p:txBody>
      </p:sp>
    </p:spTree>
    <p:extLst>
      <p:ext uri="{BB962C8B-B14F-4D97-AF65-F5344CB8AC3E}">
        <p14:creationId xmlns:p14="http://schemas.microsoft.com/office/powerpoint/2010/main" val="1537335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ONE (c)</a:t>
            </a:r>
            <a:endParaRPr lang="en-NZ" dirty="0"/>
          </a:p>
        </p:txBody>
      </p:sp>
      <p:sp>
        <p:nvSpPr>
          <p:cNvPr id="3" name="Content Placeholder 2"/>
          <p:cNvSpPr>
            <a:spLocks noGrp="1"/>
          </p:cNvSpPr>
          <p:nvPr>
            <p:ph idx="1"/>
          </p:nvPr>
        </p:nvSpPr>
        <p:spPr>
          <a:xfrm>
            <a:off x="457200" y="764704"/>
            <a:ext cx="8507288" cy="6192688"/>
          </a:xfrm>
          <a:ln>
            <a:noFill/>
          </a:ln>
        </p:spPr>
        <p:txBody>
          <a:bodyPr>
            <a:normAutofit/>
          </a:bodyPr>
          <a:lstStyle/>
          <a:p>
            <a:r>
              <a:rPr lang="en-NZ" b="1" dirty="0" smtClean="0">
                <a:solidFill>
                  <a:srgbClr val="FF0000"/>
                </a:solidFill>
              </a:rPr>
              <a:t>Combined impact (Use AD components)</a:t>
            </a:r>
          </a:p>
          <a:p>
            <a:r>
              <a:rPr lang="en-NZ" dirty="0" smtClean="0"/>
              <a:t>With </a:t>
            </a:r>
            <a:r>
              <a:rPr lang="en-NZ" dirty="0"/>
              <a:t>increased human resources productive capacity increases increasing potential output in the future, this is sustained by increasing aggregate demand from increased </a:t>
            </a:r>
            <a:r>
              <a:rPr lang="en-NZ" b="1" dirty="0">
                <a:solidFill>
                  <a:srgbClr val="0000FF"/>
                </a:solidFill>
              </a:rPr>
              <a:t>consumption</a:t>
            </a:r>
            <a:r>
              <a:rPr lang="en-NZ" dirty="0"/>
              <a:t> spending.  Increased business confidence due to increasing economic growth may increase </a:t>
            </a:r>
            <a:r>
              <a:rPr lang="en-NZ" b="1" dirty="0">
                <a:solidFill>
                  <a:srgbClr val="0000FF"/>
                </a:solidFill>
              </a:rPr>
              <a:t>investment</a:t>
            </a:r>
            <a:r>
              <a:rPr lang="en-NZ" dirty="0"/>
              <a:t> spending, increasing productive capacity further. The </a:t>
            </a:r>
            <a:r>
              <a:rPr lang="en-NZ" b="1" dirty="0">
                <a:solidFill>
                  <a:srgbClr val="0000FF"/>
                </a:solidFill>
              </a:rPr>
              <a:t>government</a:t>
            </a:r>
            <a:r>
              <a:rPr lang="en-NZ" dirty="0"/>
              <a:t> may increase funding for infrastructure or social/public services with increased tax revenue increasing future growth.</a:t>
            </a:r>
          </a:p>
          <a:p>
            <a:endParaRPr lang="en-NZ" b="1" dirty="0">
              <a:solidFill>
                <a:srgbClr val="FF0000"/>
              </a:solidFill>
            </a:endParaRPr>
          </a:p>
        </p:txBody>
      </p:sp>
    </p:spTree>
    <p:extLst>
      <p:ext uri="{BB962C8B-B14F-4D97-AF65-F5344CB8AC3E}">
        <p14:creationId xmlns:p14="http://schemas.microsoft.com/office/powerpoint/2010/main" val="3169731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TWO (a)</a:t>
            </a:r>
            <a:endParaRPr lang="en-NZ" dirty="0"/>
          </a:p>
        </p:txBody>
      </p:sp>
      <p:sp>
        <p:nvSpPr>
          <p:cNvPr id="3" name="Content Placeholder 2"/>
          <p:cNvSpPr>
            <a:spLocks noGrp="1"/>
          </p:cNvSpPr>
          <p:nvPr>
            <p:ph idx="1"/>
          </p:nvPr>
        </p:nvSpPr>
        <p:spPr>
          <a:xfrm>
            <a:off x="179512" y="764704"/>
            <a:ext cx="8856984" cy="4320480"/>
          </a:xfrm>
          <a:ln>
            <a:noFill/>
          </a:ln>
        </p:spPr>
        <p:txBody>
          <a:bodyPr>
            <a:normAutofit/>
          </a:bodyPr>
          <a:lstStyle/>
          <a:p>
            <a:r>
              <a:rPr lang="en-NZ" sz="3600" dirty="0"/>
              <a:t>C = C</a:t>
            </a:r>
            <a:r>
              <a:rPr lang="en-NZ" sz="3600" dirty="0" smtClean="0"/>
              <a:t>onsumption </a:t>
            </a:r>
            <a:r>
              <a:rPr lang="en-NZ" sz="3600" dirty="0"/>
              <a:t>spending (by households)</a:t>
            </a:r>
          </a:p>
          <a:p>
            <a:r>
              <a:rPr lang="en-NZ" sz="3600" dirty="0"/>
              <a:t>I = </a:t>
            </a:r>
            <a:r>
              <a:rPr lang="en-NZ" sz="3600" dirty="0" smtClean="0"/>
              <a:t>Investment </a:t>
            </a:r>
            <a:r>
              <a:rPr lang="en-NZ" sz="3600" dirty="0"/>
              <a:t>spending (by firms)</a:t>
            </a:r>
          </a:p>
          <a:p>
            <a:r>
              <a:rPr lang="en-NZ" sz="3600" dirty="0"/>
              <a:t>G = G</a:t>
            </a:r>
            <a:r>
              <a:rPr lang="en-NZ" sz="3600" dirty="0" smtClean="0"/>
              <a:t>overnment </a:t>
            </a:r>
            <a:r>
              <a:rPr lang="en-NZ" sz="3600" dirty="0"/>
              <a:t>spending</a:t>
            </a:r>
          </a:p>
          <a:p>
            <a:r>
              <a:rPr lang="en-NZ" sz="3600" dirty="0"/>
              <a:t>(X-M) = net exports (export receipts – import payments</a:t>
            </a:r>
            <a:r>
              <a:rPr lang="en-NZ" sz="3600" dirty="0" smtClean="0"/>
              <a:t>) </a:t>
            </a:r>
            <a:r>
              <a:rPr lang="en-NZ" sz="3600" dirty="0" smtClean="0">
                <a:solidFill>
                  <a:srgbClr val="FF0000"/>
                </a:solidFill>
              </a:rPr>
              <a:t>(Exports-imports) is incorrect</a:t>
            </a:r>
            <a:endParaRPr lang="en-NZ" sz="3600" dirty="0">
              <a:solidFill>
                <a:srgbClr val="FF0000"/>
              </a:solidFill>
            </a:endParaRPr>
          </a:p>
          <a:p>
            <a:pPr marL="0" indent="0">
              <a:buNone/>
            </a:pPr>
            <a:endParaRPr lang="en-NZ" b="1" dirty="0">
              <a:solidFill>
                <a:srgbClr val="FF0000"/>
              </a:solidFill>
            </a:endParaRPr>
          </a:p>
        </p:txBody>
      </p:sp>
    </p:spTree>
    <p:extLst>
      <p:ext uri="{BB962C8B-B14F-4D97-AF65-F5344CB8AC3E}">
        <p14:creationId xmlns:p14="http://schemas.microsoft.com/office/powerpoint/2010/main" val="256372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NZ" dirty="0" smtClean="0"/>
              <a:t>QUESTION TWO (b)</a:t>
            </a:r>
            <a:endParaRPr lang="en-NZ" dirty="0"/>
          </a:p>
        </p:txBody>
      </p:sp>
      <p:sp>
        <p:nvSpPr>
          <p:cNvPr id="3" name="Content Placeholder 2"/>
          <p:cNvSpPr>
            <a:spLocks noGrp="1"/>
          </p:cNvSpPr>
          <p:nvPr>
            <p:ph idx="1"/>
          </p:nvPr>
        </p:nvSpPr>
        <p:spPr>
          <a:xfrm>
            <a:off x="179512" y="764704"/>
            <a:ext cx="8856984" cy="5976664"/>
          </a:xfrm>
          <a:ln>
            <a:noFill/>
          </a:ln>
        </p:spPr>
        <p:txBody>
          <a:bodyPr>
            <a:normAutofit lnSpcReduction="10000"/>
          </a:bodyPr>
          <a:lstStyle/>
          <a:p>
            <a:r>
              <a:rPr lang="en-NZ" b="1" dirty="0" smtClean="0">
                <a:solidFill>
                  <a:srgbClr val="FF0000"/>
                </a:solidFill>
              </a:rPr>
              <a:t>Shift AD curve to right and fully label</a:t>
            </a:r>
          </a:p>
          <a:p>
            <a:r>
              <a:rPr lang="en-NZ" dirty="0" smtClean="0"/>
              <a:t>Increased </a:t>
            </a:r>
            <a:r>
              <a:rPr lang="en-NZ" b="1" dirty="0">
                <a:solidFill>
                  <a:srgbClr val="0000FF"/>
                </a:solidFill>
              </a:rPr>
              <a:t>consumer confidence </a:t>
            </a:r>
            <a:r>
              <a:rPr lang="en-NZ" dirty="0"/>
              <a:t>will increase economic growth </a:t>
            </a:r>
            <a:r>
              <a:rPr lang="en-NZ" dirty="0" smtClean="0"/>
              <a:t>as consumers </a:t>
            </a:r>
            <a:r>
              <a:rPr lang="en-NZ" dirty="0"/>
              <a:t>feel confident about employment prospects and personal finances.  They “feel it is a good time to buy things they want and </a:t>
            </a:r>
            <a:r>
              <a:rPr lang="en-NZ" dirty="0" smtClean="0"/>
              <a:t>need”, this will </a:t>
            </a:r>
            <a:r>
              <a:rPr lang="en-NZ" dirty="0"/>
              <a:t>increase consumption </a:t>
            </a:r>
            <a:r>
              <a:rPr lang="en-NZ" dirty="0" smtClean="0"/>
              <a:t>spending which is a component of AD </a:t>
            </a:r>
            <a:r>
              <a:rPr lang="en-NZ" dirty="0"/>
              <a:t>and lead to an increase in real output</a:t>
            </a:r>
            <a:r>
              <a:rPr lang="en-NZ" dirty="0" smtClean="0"/>
              <a:t>.</a:t>
            </a:r>
          </a:p>
          <a:p>
            <a:pPr marL="0" indent="0">
              <a:buNone/>
            </a:pPr>
            <a:r>
              <a:rPr lang="en-NZ" dirty="0"/>
              <a:t>This will shift the AD curve to the right from AD to AD1. Increased AD will be met by </a:t>
            </a:r>
            <a:r>
              <a:rPr lang="en-NZ" dirty="0">
                <a:solidFill>
                  <a:srgbClr val="FF0000"/>
                </a:solidFill>
              </a:rPr>
              <a:t>increased production </a:t>
            </a:r>
            <a:r>
              <a:rPr lang="en-NZ" dirty="0"/>
              <a:t>of goods and services shown by the increase in real output from Y to Y1.</a:t>
            </a:r>
          </a:p>
          <a:p>
            <a:pPr marL="0" indent="0">
              <a:buNone/>
            </a:pPr>
            <a:endParaRPr lang="en-NZ" dirty="0"/>
          </a:p>
          <a:p>
            <a:endParaRPr lang="en-NZ" b="1" dirty="0">
              <a:solidFill>
                <a:srgbClr val="FF0000"/>
              </a:solidFill>
            </a:endParaRPr>
          </a:p>
        </p:txBody>
      </p:sp>
    </p:spTree>
    <p:extLst>
      <p:ext uri="{BB962C8B-B14F-4D97-AF65-F5344CB8AC3E}">
        <p14:creationId xmlns:p14="http://schemas.microsoft.com/office/powerpoint/2010/main" val="193699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1238</Words>
  <Application>Microsoft Office PowerPoint</Application>
  <PresentationFormat>On-screen Show (4:3)</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CETA GROWTH - 2014</vt:lpstr>
      <vt:lpstr>QUESTION ONE (a)</vt:lpstr>
      <vt:lpstr>QUESTION ONE (b)</vt:lpstr>
      <vt:lpstr>QUESTION ONE (c)</vt:lpstr>
      <vt:lpstr>QUESTION ONE (c)</vt:lpstr>
      <vt:lpstr>QUESTION ONE (c)</vt:lpstr>
      <vt:lpstr>QUESTION ONE (c)</vt:lpstr>
      <vt:lpstr>QUESTION TWO (a)</vt:lpstr>
      <vt:lpstr>QUESTION TWO (b)</vt:lpstr>
      <vt:lpstr>QUESTION TWO (c)</vt:lpstr>
      <vt:lpstr>PowerPoint Presentation</vt:lpstr>
      <vt:lpstr>QUESTION TWO (c)</vt:lpstr>
      <vt:lpstr>QUESTION THREE </vt:lpstr>
      <vt:lpstr>QUESTION THREE (c )</vt:lpstr>
      <vt:lpstr>QUESTION THREE (c )</vt:lpstr>
      <vt:lpstr>QUESTION THREE (c )</vt:lpstr>
      <vt:lpstr>QUESTION THREE (c )</vt:lpstr>
    </vt:vector>
  </TitlesOfParts>
  <Company>Southern Cross Campus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CETA GROWTH - 2014</dc:title>
  <dc:creator>Raj Dawson</dc:creator>
  <cp:lastModifiedBy>Raj Dawson</cp:lastModifiedBy>
  <cp:revision>11</cp:revision>
  <dcterms:created xsi:type="dcterms:W3CDTF">2014-10-15T19:59:31Z</dcterms:created>
  <dcterms:modified xsi:type="dcterms:W3CDTF">2014-10-19T20:43:41Z</dcterms:modified>
</cp:coreProperties>
</file>