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74" r:id="rId5"/>
    <p:sldId id="275" r:id="rId6"/>
    <p:sldId id="276" r:id="rId7"/>
    <p:sldId id="261" r:id="rId8"/>
    <p:sldId id="262" r:id="rId9"/>
    <p:sldId id="264" r:id="rId10"/>
    <p:sldId id="265" r:id="rId11"/>
    <p:sldId id="277"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EAFA23C7-08EA-495E-99CF-C884B25BE58D}" type="datetimeFigureOut">
              <a:rPr lang="en-NZ" smtClean="0"/>
              <a:t>29/10/2014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9DC22C6-F159-419C-B597-EF315F70B04B}" type="slidenum">
              <a:rPr lang="en-NZ" smtClean="0"/>
              <a:t>‹#›</a:t>
            </a:fld>
            <a:endParaRPr lang="en-NZ"/>
          </a:p>
        </p:txBody>
      </p:sp>
    </p:spTree>
    <p:extLst>
      <p:ext uri="{BB962C8B-B14F-4D97-AF65-F5344CB8AC3E}">
        <p14:creationId xmlns:p14="http://schemas.microsoft.com/office/powerpoint/2010/main" val="2474136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EAFA23C7-08EA-495E-99CF-C884B25BE58D}" type="datetimeFigureOut">
              <a:rPr lang="en-NZ" smtClean="0"/>
              <a:t>29/10/2014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9DC22C6-F159-419C-B597-EF315F70B04B}" type="slidenum">
              <a:rPr lang="en-NZ" smtClean="0"/>
              <a:t>‹#›</a:t>
            </a:fld>
            <a:endParaRPr lang="en-NZ"/>
          </a:p>
        </p:txBody>
      </p:sp>
    </p:spTree>
    <p:extLst>
      <p:ext uri="{BB962C8B-B14F-4D97-AF65-F5344CB8AC3E}">
        <p14:creationId xmlns:p14="http://schemas.microsoft.com/office/powerpoint/2010/main" val="1226032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EAFA23C7-08EA-495E-99CF-C884B25BE58D}" type="datetimeFigureOut">
              <a:rPr lang="en-NZ" smtClean="0"/>
              <a:t>29/10/2014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9DC22C6-F159-419C-B597-EF315F70B04B}" type="slidenum">
              <a:rPr lang="en-NZ" smtClean="0"/>
              <a:t>‹#›</a:t>
            </a:fld>
            <a:endParaRPr lang="en-NZ"/>
          </a:p>
        </p:txBody>
      </p:sp>
    </p:spTree>
    <p:extLst>
      <p:ext uri="{BB962C8B-B14F-4D97-AF65-F5344CB8AC3E}">
        <p14:creationId xmlns:p14="http://schemas.microsoft.com/office/powerpoint/2010/main" val="1023130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EAFA23C7-08EA-495E-99CF-C884B25BE58D}" type="datetimeFigureOut">
              <a:rPr lang="en-NZ" smtClean="0"/>
              <a:t>29/10/2014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9DC22C6-F159-419C-B597-EF315F70B04B}" type="slidenum">
              <a:rPr lang="en-NZ" smtClean="0"/>
              <a:t>‹#›</a:t>
            </a:fld>
            <a:endParaRPr lang="en-NZ"/>
          </a:p>
        </p:txBody>
      </p:sp>
    </p:spTree>
    <p:extLst>
      <p:ext uri="{BB962C8B-B14F-4D97-AF65-F5344CB8AC3E}">
        <p14:creationId xmlns:p14="http://schemas.microsoft.com/office/powerpoint/2010/main" val="1319937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FA23C7-08EA-495E-99CF-C884B25BE58D}" type="datetimeFigureOut">
              <a:rPr lang="en-NZ" smtClean="0"/>
              <a:t>29/10/2014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9DC22C6-F159-419C-B597-EF315F70B04B}" type="slidenum">
              <a:rPr lang="en-NZ" smtClean="0"/>
              <a:t>‹#›</a:t>
            </a:fld>
            <a:endParaRPr lang="en-NZ"/>
          </a:p>
        </p:txBody>
      </p:sp>
    </p:spTree>
    <p:extLst>
      <p:ext uri="{BB962C8B-B14F-4D97-AF65-F5344CB8AC3E}">
        <p14:creationId xmlns:p14="http://schemas.microsoft.com/office/powerpoint/2010/main" val="240629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EAFA23C7-08EA-495E-99CF-C884B25BE58D}" type="datetimeFigureOut">
              <a:rPr lang="en-NZ" smtClean="0"/>
              <a:t>29/10/2014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9DC22C6-F159-419C-B597-EF315F70B04B}" type="slidenum">
              <a:rPr lang="en-NZ" smtClean="0"/>
              <a:t>‹#›</a:t>
            </a:fld>
            <a:endParaRPr lang="en-NZ"/>
          </a:p>
        </p:txBody>
      </p:sp>
    </p:spTree>
    <p:extLst>
      <p:ext uri="{BB962C8B-B14F-4D97-AF65-F5344CB8AC3E}">
        <p14:creationId xmlns:p14="http://schemas.microsoft.com/office/powerpoint/2010/main" val="1341126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EAFA23C7-08EA-495E-99CF-C884B25BE58D}" type="datetimeFigureOut">
              <a:rPr lang="en-NZ" smtClean="0"/>
              <a:t>29/10/2014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19DC22C6-F159-419C-B597-EF315F70B04B}" type="slidenum">
              <a:rPr lang="en-NZ" smtClean="0"/>
              <a:t>‹#›</a:t>
            </a:fld>
            <a:endParaRPr lang="en-NZ"/>
          </a:p>
        </p:txBody>
      </p:sp>
    </p:spTree>
    <p:extLst>
      <p:ext uri="{BB962C8B-B14F-4D97-AF65-F5344CB8AC3E}">
        <p14:creationId xmlns:p14="http://schemas.microsoft.com/office/powerpoint/2010/main" val="1694475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EAFA23C7-08EA-495E-99CF-C884B25BE58D}" type="datetimeFigureOut">
              <a:rPr lang="en-NZ" smtClean="0"/>
              <a:t>29/10/2014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19DC22C6-F159-419C-B597-EF315F70B04B}" type="slidenum">
              <a:rPr lang="en-NZ" smtClean="0"/>
              <a:t>‹#›</a:t>
            </a:fld>
            <a:endParaRPr lang="en-NZ"/>
          </a:p>
        </p:txBody>
      </p:sp>
    </p:spTree>
    <p:extLst>
      <p:ext uri="{BB962C8B-B14F-4D97-AF65-F5344CB8AC3E}">
        <p14:creationId xmlns:p14="http://schemas.microsoft.com/office/powerpoint/2010/main" val="1639340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FA23C7-08EA-495E-99CF-C884B25BE58D}" type="datetimeFigureOut">
              <a:rPr lang="en-NZ" smtClean="0"/>
              <a:t>29/10/2014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19DC22C6-F159-419C-B597-EF315F70B04B}" type="slidenum">
              <a:rPr lang="en-NZ" smtClean="0"/>
              <a:t>‹#›</a:t>
            </a:fld>
            <a:endParaRPr lang="en-NZ"/>
          </a:p>
        </p:txBody>
      </p:sp>
    </p:spTree>
    <p:extLst>
      <p:ext uri="{BB962C8B-B14F-4D97-AF65-F5344CB8AC3E}">
        <p14:creationId xmlns:p14="http://schemas.microsoft.com/office/powerpoint/2010/main" val="255845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FA23C7-08EA-495E-99CF-C884B25BE58D}" type="datetimeFigureOut">
              <a:rPr lang="en-NZ" smtClean="0"/>
              <a:t>29/10/2014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9DC22C6-F159-419C-B597-EF315F70B04B}" type="slidenum">
              <a:rPr lang="en-NZ" smtClean="0"/>
              <a:t>‹#›</a:t>
            </a:fld>
            <a:endParaRPr lang="en-NZ"/>
          </a:p>
        </p:txBody>
      </p:sp>
    </p:spTree>
    <p:extLst>
      <p:ext uri="{BB962C8B-B14F-4D97-AF65-F5344CB8AC3E}">
        <p14:creationId xmlns:p14="http://schemas.microsoft.com/office/powerpoint/2010/main" val="766418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FA23C7-08EA-495E-99CF-C884B25BE58D}" type="datetimeFigureOut">
              <a:rPr lang="en-NZ" smtClean="0"/>
              <a:t>29/10/2014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9DC22C6-F159-419C-B597-EF315F70B04B}" type="slidenum">
              <a:rPr lang="en-NZ" smtClean="0"/>
              <a:t>‹#›</a:t>
            </a:fld>
            <a:endParaRPr lang="en-NZ"/>
          </a:p>
        </p:txBody>
      </p:sp>
    </p:spTree>
    <p:extLst>
      <p:ext uri="{BB962C8B-B14F-4D97-AF65-F5344CB8AC3E}">
        <p14:creationId xmlns:p14="http://schemas.microsoft.com/office/powerpoint/2010/main" val="2476885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FA23C7-08EA-495E-99CF-C884B25BE58D}" type="datetimeFigureOut">
              <a:rPr lang="en-NZ" smtClean="0"/>
              <a:t>29/10/2014</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DC22C6-F159-419C-B597-EF315F70B04B}" type="slidenum">
              <a:rPr lang="en-NZ" smtClean="0"/>
              <a:t>‹#›</a:t>
            </a:fld>
            <a:endParaRPr lang="en-NZ"/>
          </a:p>
        </p:txBody>
      </p:sp>
    </p:spTree>
    <p:extLst>
      <p:ext uri="{BB962C8B-B14F-4D97-AF65-F5344CB8AC3E}">
        <p14:creationId xmlns:p14="http://schemas.microsoft.com/office/powerpoint/2010/main" val="3950088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b="1" dirty="0" smtClean="0"/>
              <a:t>CETA TRADE </a:t>
            </a:r>
            <a:r>
              <a:rPr lang="en-NZ" dirty="0" smtClean="0"/>
              <a:t>- 2014</a:t>
            </a:r>
            <a:endParaRPr lang="en-NZ" dirty="0"/>
          </a:p>
        </p:txBody>
      </p:sp>
      <p:sp>
        <p:nvSpPr>
          <p:cNvPr id="3" name="Subtitle 2"/>
          <p:cNvSpPr>
            <a:spLocks noGrp="1"/>
          </p:cNvSpPr>
          <p:nvPr>
            <p:ph type="subTitle" idx="1"/>
          </p:nvPr>
        </p:nvSpPr>
        <p:spPr/>
        <p:txBody>
          <a:bodyPr>
            <a:normAutofit/>
          </a:bodyPr>
          <a:lstStyle/>
          <a:p>
            <a:r>
              <a:rPr lang="en-NZ" sz="8000" b="1" dirty="0" smtClean="0">
                <a:solidFill>
                  <a:srgbClr val="FF0000"/>
                </a:solidFill>
              </a:rPr>
              <a:t>ANSWERS</a:t>
            </a:r>
            <a:endParaRPr lang="en-NZ" sz="8000" b="1" dirty="0">
              <a:solidFill>
                <a:srgbClr val="FF0000"/>
              </a:solidFill>
            </a:endParaRPr>
          </a:p>
        </p:txBody>
      </p:sp>
    </p:spTree>
    <p:extLst>
      <p:ext uri="{BB962C8B-B14F-4D97-AF65-F5344CB8AC3E}">
        <p14:creationId xmlns:p14="http://schemas.microsoft.com/office/powerpoint/2010/main" val="3786227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432048"/>
          </a:xfrm>
        </p:spPr>
        <p:txBody>
          <a:bodyPr>
            <a:normAutofit fontScale="90000"/>
          </a:bodyPr>
          <a:lstStyle/>
          <a:p>
            <a:r>
              <a:rPr lang="en-NZ" dirty="0" smtClean="0"/>
              <a:t>QUESTION TWO (d ii)</a:t>
            </a:r>
            <a:endParaRPr lang="en-NZ" dirty="0"/>
          </a:p>
        </p:txBody>
      </p:sp>
      <p:sp>
        <p:nvSpPr>
          <p:cNvPr id="3" name="Content Placeholder 2"/>
          <p:cNvSpPr>
            <a:spLocks noGrp="1"/>
          </p:cNvSpPr>
          <p:nvPr>
            <p:ph idx="1"/>
          </p:nvPr>
        </p:nvSpPr>
        <p:spPr>
          <a:xfrm>
            <a:off x="0" y="548680"/>
            <a:ext cx="9144000" cy="6624736"/>
          </a:xfrm>
          <a:ln>
            <a:noFill/>
          </a:ln>
        </p:spPr>
        <p:txBody>
          <a:bodyPr>
            <a:normAutofit fontScale="85000" lnSpcReduction="20000"/>
          </a:bodyPr>
          <a:lstStyle/>
          <a:p>
            <a:r>
              <a:rPr lang="en-NZ" b="1" dirty="0"/>
              <a:t>Forestry </a:t>
            </a:r>
            <a:r>
              <a:rPr lang="en-NZ" b="1" dirty="0" smtClean="0"/>
              <a:t>Companies:  </a:t>
            </a:r>
            <a:r>
              <a:rPr lang="en-NZ" dirty="0"/>
              <a:t>New Zealand forestry companies are worse off due to exporting fewer logs (X to X1</a:t>
            </a:r>
            <a:r>
              <a:rPr lang="en-NZ" dirty="0" smtClean="0"/>
              <a:t>) due to competition </a:t>
            </a:r>
            <a:r>
              <a:rPr lang="en-NZ" dirty="0"/>
              <a:t>from US, Canada and </a:t>
            </a:r>
            <a:r>
              <a:rPr lang="en-NZ" dirty="0" smtClean="0"/>
              <a:t>Russia </a:t>
            </a:r>
            <a:r>
              <a:rPr lang="en-NZ" b="1" dirty="0" smtClean="0"/>
              <a:t>increasing </a:t>
            </a:r>
            <a:r>
              <a:rPr lang="en-NZ" b="1" dirty="0"/>
              <a:t>world </a:t>
            </a:r>
            <a:r>
              <a:rPr lang="en-NZ" b="1" dirty="0" smtClean="0"/>
              <a:t>supply</a:t>
            </a:r>
            <a:r>
              <a:rPr lang="en-NZ" dirty="0" smtClean="0"/>
              <a:t> </a:t>
            </a:r>
            <a:r>
              <a:rPr lang="en-NZ" dirty="0"/>
              <a:t>and </a:t>
            </a:r>
            <a:r>
              <a:rPr lang="en-NZ" dirty="0" smtClean="0"/>
              <a:t>so receiving </a:t>
            </a:r>
            <a:r>
              <a:rPr lang="en-NZ" dirty="0"/>
              <a:t>a lower price (WP to WP1</a:t>
            </a:r>
            <a:r>
              <a:rPr lang="en-NZ" dirty="0" smtClean="0"/>
              <a:t>) </a:t>
            </a:r>
            <a:r>
              <a:rPr lang="en-NZ" dirty="0"/>
              <a:t>as New Zealand is </a:t>
            </a:r>
            <a:r>
              <a:rPr lang="en-NZ" dirty="0" smtClean="0"/>
              <a:t>a PRICE-TAKER as we are too </a:t>
            </a:r>
            <a:r>
              <a:rPr lang="en-NZ" dirty="0"/>
              <a:t>small by</a:t>
            </a:r>
            <a:r>
              <a:rPr lang="en-NZ" i="1" dirty="0"/>
              <a:t> value </a:t>
            </a:r>
            <a:r>
              <a:rPr lang="en-NZ" dirty="0" smtClean="0"/>
              <a:t>or </a:t>
            </a:r>
            <a:r>
              <a:rPr lang="en-NZ" i="1" dirty="0"/>
              <a:t>volume</a:t>
            </a:r>
            <a:r>
              <a:rPr lang="en-NZ" dirty="0"/>
              <a:t> to influence world timber prices</a:t>
            </a:r>
            <a:r>
              <a:rPr lang="en-NZ" dirty="0" smtClean="0"/>
              <a:t>.  </a:t>
            </a:r>
            <a:r>
              <a:rPr lang="en-NZ" dirty="0"/>
              <a:t>As a result </a:t>
            </a:r>
            <a:r>
              <a:rPr lang="en-NZ" b="1" dirty="0">
                <a:solidFill>
                  <a:srgbClr val="FF0000"/>
                </a:solidFill>
              </a:rPr>
              <a:t>revenue </a:t>
            </a:r>
            <a:r>
              <a:rPr lang="en-NZ" dirty="0"/>
              <a:t>and </a:t>
            </a:r>
            <a:r>
              <a:rPr lang="en-NZ" b="1" dirty="0">
                <a:solidFill>
                  <a:srgbClr val="FF0000"/>
                </a:solidFill>
              </a:rPr>
              <a:t>profits</a:t>
            </a:r>
            <a:r>
              <a:rPr lang="en-NZ" dirty="0"/>
              <a:t> will be lower</a:t>
            </a:r>
          </a:p>
          <a:p>
            <a:r>
              <a:rPr lang="en-NZ" dirty="0" smtClean="0"/>
              <a:t> </a:t>
            </a:r>
            <a:r>
              <a:rPr lang="en-NZ" b="1" dirty="0"/>
              <a:t>Forestry </a:t>
            </a:r>
            <a:r>
              <a:rPr lang="en-NZ" b="1" dirty="0" smtClean="0"/>
              <a:t>Workers:</a:t>
            </a:r>
            <a:r>
              <a:rPr lang="en-NZ" dirty="0" smtClean="0"/>
              <a:t> </a:t>
            </a:r>
            <a:r>
              <a:rPr lang="en-NZ" dirty="0"/>
              <a:t>Forestry workers will be worse off because with lower exports (X to X1) </a:t>
            </a:r>
            <a:r>
              <a:rPr lang="en-NZ" dirty="0" smtClean="0"/>
              <a:t>there </a:t>
            </a:r>
            <a:r>
              <a:rPr lang="en-NZ" dirty="0"/>
              <a:t>will be a reduction in income </a:t>
            </a:r>
            <a:r>
              <a:rPr lang="en-NZ" dirty="0" smtClean="0"/>
              <a:t>due </a:t>
            </a:r>
            <a:r>
              <a:rPr lang="en-NZ" dirty="0"/>
              <a:t>to reduced working hours or </a:t>
            </a:r>
            <a:r>
              <a:rPr lang="en-NZ" dirty="0" smtClean="0"/>
              <a:t>redundancies.</a:t>
            </a:r>
            <a:endParaRPr lang="en-NZ" dirty="0"/>
          </a:p>
          <a:p>
            <a:r>
              <a:rPr lang="en-NZ" dirty="0"/>
              <a:t> </a:t>
            </a:r>
            <a:r>
              <a:rPr lang="en-NZ" dirty="0" smtClean="0"/>
              <a:t> </a:t>
            </a:r>
            <a:r>
              <a:rPr lang="en-NZ" b="1" dirty="0"/>
              <a:t>NZ </a:t>
            </a:r>
            <a:r>
              <a:rPr lang="en-NZ" b="1" dirty="0" smtClean="0"/>
              <a:t>Government: </a:t>
            </a:r>
            <a:r>
              <a:rPr lang="en-NZ" dirty="0" smtClean="0"/>
              <a:t> </a:t>
            </a:r>
            <a:r>
              <a:rPr lang="en-NZ" dirty="0"/>
              <a:t>The New Zealand Government will be worse off because they will receive less </a:t>
            </a:r>
            <a:r>
              <a:rPr lang="en-NZ" b="1" dirty="0" smtClean="0">
                <a:solidFill>
                  <a:srgbClr val="0000FF"/>
                </a:solidFill>
              </a:rPr>
              <a:t>direct tax - </a:t>
            </a:r>
            <a:r>
              <a:rPr lang="en-NZ" b="1" dirty="0" smtClean="0"/>
              <a:t>company </a:t>
            </a:r>
            <a:r>
              <a:rPr lang="en-NZ" b="1" dirty="0"/>
              <a:t>tax </a:t>
            </a:r>
            <a:r>
              <a:rPr lang="en-NZ" dirty="0"/>
              <a:t>due to reduced profits of forestry </a:t>
            </a:r>
            <a:r>
              <a:rPr lang="en-NZ" dirty="0" smtClean="0"/>
              <a:t>companies</a:t>
            </a:r>
            <a:r>
              <a:rPr lang="en-NZ" dirty="0"/>
              <a:t> </a:t>
            </a:r>
            <a:r>
              <a:rPr lang="en-NZ" dirty="0" smtClean="0"/>
              <a:t>and  </a:t>
            </a:r>
            <a:r>
              <a:rPr lang="en-NZ" dirty="0"/>
              <a:t>receive </a:t>
            </a:r>
            <a:r>
              <a:rPr lang="en-NZ" dirty="0" smtClean="0"/>
              <a:t>less </a:t>
            </a:r>
            <a:r>
              <a:rPr lang="en-NZ" b="1" dirty="0"/>
              <a:t>PAYE</a:t>
            </a:r>
            <a:r>
              <a:rPr lang="en-NZ" dirty="0"/>
              <a:t> tax from forestry workers due to falling employment/ incomes// receive less </a:t>
            </a:r>
            <a:r>
              <a:rPr lang="en-NZ" b="1" dirty="0">
                <a:solidFill>
                  <a:srgbClr val="0000FF"/>
                </a:solidFill>
              </a:rPr>
              <a:t>indirect taxes </a:t>
            </a:r>
            <a:r>
              <a:rPr lang="en-NZ" b="1" dirty="0" smtClean="0">
                <a:solidFill>
                  <a:srgbClr val="0000FF"/>
                </a:solidFill>
              </a:rPr>
              <a:t>– </a:t>
            </a:r>
            <a:r>
              <a:rPr lang="en-NZ" b="1" dirty="0" smtClean="0"/>
              <a:t>GST</a:t>
            </a:r>
            <a:r>
              <a:rPr lang="en-NZ" b="1" dirty="0" smtClean="0">
                <a:solidFill>
                  <a:srgbClr val="0000FF"/>
                </a:solidFill>
              </a:rPr>
              <a:t> </a:t>
            </a:r>
            <a:r>
              <a:rPr lang="en-NZ" dirty="0" smtClean="0"/>
              <a:t>due </a:t>
            </a:r>
            <a:r>
              <a:rPr lang="en-NZ" dirty="0"/>
              <a:t>to falling spending of forestry </a:t>
            </a:r>
            <a:r>
              <a:rPr lang="en-NZ" dirty="0" smtClean="0"/>
              <a:t>workers. This </a:t>
            </a:r>
            <a:r>
              <a:rPr lang="en-NZ" dirty="0"/>
              <a:t>may </a:t>
            </a:r>
            <a:r>
              <a:rPr lang="en-NZ" dirty="0" smtClean="0"/>
              <a:t>also increase </a:t>
            </a:r>
            <a:r>
              <a:rPr lang="en-NZ" dirty="0"/>
              <a:t>spending on </a:t>
            </a:r>
            <a:r>
              <a:rPr lang="en-NZ" b="1" dirty="0">
                <a:solidFill>
                  <a:srgbClr val="FF0000"/>
                </a:solidFill>
              </a:rPr>
              <a:t>transfers</a:t>
            </a:r>
            <a:r>
              <a:rPr lang="en-NZ" dirty="0"/>
              <a:t>/ benefits for unemployed forestry </a:t>
            </a:r>
            <a:r>
              <a:rPr lang="en-NZ" dirty="0" smtClean="0"/>
              <a:t>workers.</a:t>
            </a:r>
            <a:endParaRPr lang="en-NZ" dirty="0"/>
          </a:p>
        </p:txBody>
      </p:sp>
    </p:spTree>
    <p:extLst>
      <p:ext uri="{BB962C8B-B14F-4D97-AF65-F5344CB8AC3E}">
        <p14:creationId xmlns:p14="http://schemas.microsoft.com/office/powerpoint/2010/main" val="3255613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432048"/>
          </a:xfrm>
        </p:spPr>
        <p:txBody>
          <a:bodyPr>
            <a:normAutofit fontScale="90000"/>
          </a:bodyPr>
          <a:lstStyle/>
          <a:p>
            <a:r>
              <a:rPr lang="en-NZ" dirty="0" smtClean="0"/>
              <a:t>QUESTION TWO (d </a:t>
            </a:r>
            <a:r>
              <a:rPr lang="en-NZ" dirty="0"/>
              <a:t>i</a:t>
            </a:r>
            <a:r>
              <a:rPr lang="en-NZ" dirty="0" smtClean="0"/>
              <a:t>ii)</a:t>
            </a:r>
            <a:endParaRPr lang="en-NZ" dirty="0"/>
          </a:p>
        </p:txBody>
      </p:sp>
      <p:sp>
        <p:nvSpPr>
          <p:cNvPr id="3" name="Content Placeholder 2"/>
          <p:cNvSpPr>
            <a:spLocks noGrp="1"/>
          </p:cNvSpPr>
          <p:nvPr>
            <p:ph idx="1"/>
          </p:nvPr>
        </p:nvSpPr>
        <p:spPr>
          <a:xfrm>
            <a:off x="0" y="548680"/>
            <a:ext cx="9144000" cy="6624736"/>
          </a:xfrm>
          <a:ln>
            <a:noFill/>
          </a:ln>
        </p:spPr>
        <p:txBody>
          <a:bodyPr>
            <a:normAutofit/>
          </a:bodyPr>
          <a:lstStyle/>
          <a:p>
            <a:r>
              <a:rPr lang="en-NZ" dirty="0" smtClean="0"/>
              <a:t>An increase </a:t>
            </a:r>
            <a:r>
              <a:rPr lang="en-NZ" dirty="0"/>
              <a:t>in world </a:t>
            </a:r>
            <a:r>
              <a:rPr lang="en-NZ" dirty="0" smtClean="0"/>
              <a:t>supply will </a:t>
            </a:r>
            <a:r>
              <a:rPr lang="en-NZ" dirty="0"/>
              <a:t>lower world price </a:t>
            </a:r>
            <a:r>
              <a:rPr lang="en-NZ" dirty="0" smtClean="0"/>
              <a:t>as shown in  </a:t>
            </a:r>
            <a:r>
              <a:rPr lang="en-NZ" dirty="0"/>
              <a:t>the price taker model </a:t>
            </a:r>
            <a:r>
              <a:rPr lang="en-NZ" dirty="0" smtClean="0"/>
              <a:t>and has impacts on </a:t>
            </a:r>
            <a:r>
              <a:rPr lang="en-NZ" dirty="0"/>
              <a:t>different groups in society. 	</a:t>
            </a:r>
          </a:p>
          <a:p>
            <a:r>
              <a:rPr lang="en-NZ" dirty="0" smtClean="0"/>
              <a:t>The price taker model is </a:t>
            </a:r>
            <a:r>
              <a:rPr lang="en-NZ" b="1" dirty="0" smtClean="0">
                <a:solidFill>
                  <a:schemeClr val="accent1">
                    <a:lumMod val="75000"/>
                  </a:schemeClr>
                </a:solidFill>
              </a:rPr>
              <a:t>more relevant </a:t>
            </a:r>
            <a:r>
              <a:rPr lang="en-NZ" dirty="0" smtClean="0"/>
              <a:t>for New Zealand as New Zealand is too small by value of volume to influence world timber prices. Using the two country model suggests an increase in demand from China for timber will result in positive impacts for groups in NZ society. Including all other timber producing countries actually reduces world price and the impacts for groups in New Zealand society are negative. 	</a:t>
            </a:r>
          </a:p>
          <a:p>
            <a:pPr marL="0" indent="0">
              <a:buNone/>
            </a:pPr>
            <a:endParaRPr lang="en-NZ" dirty="0"/>
          </a:p>
        </p:txBody>
      </p:sp>
    </p:spTree>
    <p:extLst>
      <p:ext uri="{BB962C8B-B14F-4D97-AF65-F5344CB8AC3E}">
        <p14:creationId xmlns:p14="http://schemas.microsoft.com/office/powerpoint/2010/main" val="2628194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NZ" dirty="0" smtClean="0"/>
              <a:t>QUESTION THREE</a:t>
            </a:r>
            <a:endParaRPr lang="en-NZ" dirty="0"/>
          </a:p>
        </p:txBody>
      </p:sp>
      <p:sp>
        <p:nvSpPr>
          <p:cNvPr id="3" name="Content Placeholder 2"/>
          <p:cNvSpPr>
            <a:spLocks noGrp="1"/>
          </p:cNvSpPr>
          <p:nvPr>
            <p:ph idx="1"/>
          </p:nvPr>
        </p:nvSpPr>
        <p:spPr>
          <a:xfrm>
            <a:off x="179512" y="764704"/>
            <a:ext cx="8856984" cy="4392488"/>
          </a:xfrm>
          <a:ln>
            <a:noFill/>
          </a:ln>
        </p:spPr>
        <p:txBody>
          <a:bodyPr>
            <a:normAutofit/>
          </a:bodyPr>
          <a:lstStyle/>
          <a:p>
            <a:pPr marL="0" indent="0">
              <a:buNone/>
            </a:pPr>
            <a:r>
              <a:rPr lang="en-NZ" sz="4400" dirty="0" smtClean="0"/>
              <a:t>(</a:t>
            </a:r>
            <a:r>
              <a:rPr lang="en-NZ" sz="4400" dirty="0"/>
              <a:t>a)</a:t>
            </a:r>
          </a:p>
          <a:p>
            <a:r>
              <a:rPr lang="en-US" sz="4400" dirty="0" smtClean="0"/>
              <a:t>Any two of </a:t>
            </a:r>
            <a:r>
              <a:rPr lang="en-NZ" sz="4400" dirty="0"/>
              <a:t> </a:t>
            </a:r>
            <a:r>
              <a:rPr lang="en-NZ" sz="4400" dirty="0" smtClean="0"/>
              <a:t>Japan</a:t>
            </a:r>
            <a:r>
              <a:rPr lang="en-NZ" sz="4400" dirty="0"/>
              <a:t>, USA, Korea 	</a:t>
            </a:r>
            <a:endParaRPr lang="en-NZ" sz="4400" dirty="0" smtClean="0"/>
          </a:p>
          <a:p>
            <a:pPr marL="0" indent="0">
              <a:buNone/>
            </a:pPr>
            <a:r>
              <a:rPr lang="en-US" sz="4400" dirty="0" smtClean="0"/>
              <a:t>(b)</a:t>
            </a:r>
            <a:endParaRPr lang="en-NZ" sz="4400" dirty="0"/>
          </a:p>
          <a:p>
            <a:r>
              <a:rPr lang="en-NZ" sz="4400" dirty="0"/>
              <a:t>Balance of Services 	</a:t>
            </a:r>
            <a:endParaRPr lang="en-NZ" sz="4400" dirty="0" smtClean="0"/>
          </a:p>
          <a:p>
            <a:pPr marL="0" indent="0">
              <a:buNone/>
            </a:pPr>
            <a:endParaRPr lang="en-US" dirty="0" smtClean="0"/>
          </a:p>
          <a:p>
            <a:pPr marL="0" indent="0">
              <a:buNone/>
            </a:pPr>
            <a:endParaRPr lang="en-NZ" dirty="0" smtClean="0"/>
          </a:p>
          <a:p>
            <a:endParaRPr lang="en-NZ" dirty="0"/>
          </a:p>
          <a:p>
            <a:pPr marL="0" indent="0">
              <a:buNone/>
            </a:pPr>
            <a:endParaRPr lang="en-NZ" dirty="0"/>
          </a:p>
        </p:txBody>
      </p:sp>
    </p:spTree>
    <p:extLst>
      <p:ext uri="{BB962C8B-B14F-4D97-AF65-F5344CB8AC3E}">
        <p14:creationId xmlns:p14="http://schemas.microsoft.com/office/powerpoint/2010/main" val="126758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NZ" dirty="0" smtClean="0"/>
              <a:t>QUESTION THREE (c )</a:t>
            </a:r>
            <a:endParaRPr lang="en-NZ" dirty="0"/>
          </a:p>
        </p:txBody>
      </p:sp>
      <p:sp>
        <p:nvSpPr>
          <p:cNvPr id="3" name="Content Placeholder 2"/>
          <p:cNvSpPr>
            <a:spLocks noGrp="1"/>
          </p:cNvSpPr>
          <p:nvPr>
            <p:ph idx="1"/>
          </p:nvPr>
        </p:nvSpPr>
        <p:spPr>
          <a:xfrm>
            <a:off x="179512" y="764704"/>
            <a:ext cx="8856984" cy="5904656"/>
          </a:xfrm>
          <a:ln>
            <a:noFill/>
          </a:ln>
        </p:spPr>
        <p:txBody>
          <a:bodyPr>
            <a:normAutofit/>
          </a:bodyPr>
          <a:lstStyle/>
          <a:p>
            <a:pPr marL="0" indent="0">
              <a:buNone/>
            </a:pPr>
            <a:endParaRPr lang="en-NZ"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1202" t="15001" r="10000" b="14999"/>
          <a:stretch/>
        </p:blipFill>
        <p:spPr bwMode="auto">
          <a:xfrm>
            <a:off x="179512" y="836711"/>
            <a:ext cx="7776864" cy="593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603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NZ" dirty="0" smtClean="0"/>
              <a:t>QUESTION THREE (c )</a:t>
            </a:r>
            <a:endParaRPr lang="en-NZ" dirty="0"/>
          </a:p>
        </p:txBody>
      </p:sp>
      <p:sp>
        <p:nvSpPr>
          <p:cNvPr id="3" name="Content Placeholder 2"/>
          <p:cNvSpPr>
            <a:spLocks noGrp="1"/>
          </p:cNvSpPr>
          <p:nvPr>
            <p:ph idx="1"/>
          </p:nvPr>
        </p:nvSpPr>
        <p:spPr>
          <a:xfrm>
            <a:off x="179512" y="764704"/>
            <a:ext cx="8856984" cy="5904656"/>
          </a:xfrm>
          <a:ln>
            <a:noFill/>
          </a:ln>
        </p:spPr>
        <p:txBody>
          <a:bodyPr>
            <a:normAutofit/>
          </a:bodyPr>
          <a:lstStyle/>
          <a:p>
            <a:endParaRPr lang="en-NZ" dirty="0"/>
          </a:p>
          <a:p>
            <a:r>
              <a:rPr lang="en-NZ" dirty="0"/>
              <a:t>(</a:t>
            </a:r>
            <a:r>
              <a:rPr lang="en-NZ" dirty="0" err="1"/>
              <a:t>i</a:t>
            </a:r>
            <a:r>
              <a:rPr lang="en-NZ" dirty="0"/>
              <a:t>) </a:t>
            </a:r>
            <a:r>
              <a:rPr lang="en-NZ" dirty="0" smtClean="0"/>
              <a:t>Dairy: </a:t>
            </a:r>
            <a:r>
              <a:rPr lang="en-NZ" dirty="0"/>
              <a:t>The botulism scare will reduce demand for NZ dairy products in the short term from both China and Australia. Incomes from dairy exports will fall due to both decreased demand (D1) and a lower world price for dairy (WP1). This will have a significant </a:t>
            </a:r>
            <a:r>
              <a:rPr lang="en-NZ" dirty="0" smtClean="0"/>
              <a:t>impact on dairy farmers </a:t>
            </a:r>
            <a:r>
              <a:rPr lang="en-NZ" dirty="0"/>
              <a:t>as China and Australia are two of our largest trading partners. 	</a:t>
            </a:r>
          </a:p>
          <a:p>
            <a:pPr marL="0" indent="0">
              <a:buNone/>
            </a:pPr>
            <a:endParaRPr lang="en-NZ" dirty="0"/>
          </a:p>
        </p:txBody>
      </p:sp>
    </p:spTree>
    <p:extLst>
      <p:ext uri="{BB962C8B-B14F-4D97-AF65-F5344CB8AC3E}">
        <p14:creationId xmlns:p14="http://schemas.microsoft.com/office/powerpoint/2010/main" val="27286303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NZ" dirty="0" smtClean="0"/>
              <a:t>QUESTION THREE (c )</a:t>
            </a:r>
            <a:endParaRPr lang="en-NZ" dirty="0"/>
          </a:p>
        </p:txBody>
      </p:sp>
      <p:sp>
        <p:nvSpPr>
          <p:cNvPr id="3" name="Content Placeholder 2"/>
          <p:cNvSpPr>
            <a:spLocks noGrp="1"/>
          </p:cNvSpPr>
          <p:nvPr>
            <p:ph idx="1"/>
          </p:nvPr>
        </p:nvSpPr>
        <p:spPr>
          <a:xfrm>
            <a:off x="179512" y="764704"/>
            <a:ext cx="8856984" cy="5688632"/>
          </a:xfrm>
          <a:ln>
            <a:noFill/>
          </a:ln>
        </p:spPr>
        <p:txBody>
          <a:bodyPr>
            <a:normAutofit fontScale="77500" lnSpcReduction="20000"/>
          </a:bodyPr>
          <a:lstStyle/>
          <a:p>
            <a:endParaRPr lang="en-NZ" sz="3600" dirty="0"/>
          </a:p>
          <a:p>
            <a:r>
              <a:rPr lang="en-NZ" sz="3600" dirty="0"/>
              <a:t>(ii) Tourism e.g. The botulism scare may tarnish New Zealand’s reputation as a tourism destination especially in China the source of high value tourists and tourism receipts may fall. This will be significant as Tourism receipts are second only to dairy as an export earner </a:t>
            </a:r>
          </a:p>
          <a:p>
            <a:r>
              <a:rPr lang="en-NZ" sz="3600" dirty="0"/>
              <a:t>OR </a:t>
            </a:r>
          </a:p>
          <a:p>
            <a:r>
              <a:rPr lang="en-NZ" sz="3600" dirty="0"/>
              <a:t>It is unlikely that tourism receipts will be affected as tourism is a separate industry from agriculture. The increase in demand for NZ as a cheaper tourist destination for Australians and the increasing demand from China will increase tourism receipts. The fact that tourism receipts are second in importance to dairy may help offset some of the decrease in export receipts as a result of the botulism scare. 	</a:t>
            </a:r>
          </a:p>
          <a:p>
            <a:pPr marL="0" indent="0">
              <a:buNone/>
            </a:pPr>
            <a:endParaRPr lang="en-NZ" sz="3600" dirty="0"/>
          </a:p>
          <a:p>
            <a:pPr marL="0" indent="0">
              <a:buNone/>
            </a:pPr>
            <a:endParaRPr lang="en-NZ" dirty="0"/>
          </a:p>
        </p:txBody>
      </p:sp>
    </p:spTree>
    <p:extLst>
      <p:ext uri="{BB962C8B-B14F-4D97-AF65-F5344CB8AC3E}">
        <p14:creationId xmlns:p14="http://schemas.microsoft.com/office/powerpoint/2010/main" val="20003904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NZ" dirty="0" smtClean="0"/>
              <a:t>QUESTION THREE (c )</a:t>
            </a:r>
            <a:endParaRPr lang="en-NZ" dirty="0"/>
          </a:p>
        </p:txBody>
      </p:sp>
      <p:sp>
        <p:nvSpPr>
          <p:cNvPr id="3" name="Content Placeholder 2"/>
          <p:cNvSpPr>
            <a:spLocks noGrp="1"/>
          </p:cNvSpPr>
          <p:nvPr>
            <p:ph idx="1"/>
          </p:nvPr>
        </p:nvSpPr>
        <p:spPr>
          <a:xfrm>
            <a:off x="179512" y="764704"/>
            <a:ext cx="8856984" cy="5904656"/>
          </a:xfrm>
          <a:ln>
            <a:noFill/>
          </a:ln>
        </p:spPr>
        <p:txBody>
          <a:bodyPr>
            <a:normAutofit fontScale="92500" lnSpcReduction="10000"/>
          </a:bodyPr>
          <a:lstStyle/>
          <a:p>
            <a:pPr marL="0" indent="0">
              <a:buNone/>
            </a:pPr>
            <a:r>
              <a:rPr lang="en-US" dirty="0" smtClean="0"/>
              <a:t>(iii)</a:t>
            </a:r>
            <a:endParaRPr lang="en-NZ" dirty="0"/>
          </a:p>
          <a:p>
            <a:r>
              <a:rPr lang="en-NZ" dirty="0"/>
              <a:t>The combined impact of a decrease in goods receipts (dairy) and a decrease in service receipts (tourism) will </a:t>
            </a:r>
            <a:r>
              <a:rPr lang="en-NZ" b="1" dirty="0">
                <a:solidFill>
                  <a:srgbClr val="C00000"/>
                </a:solidFill>
              </a:rPr>
              <a:t>worsen the balance of goods and services</a:t>
            </a:r>
            <a:r>
              <a:rPr lang="en-NZ" dirty="0"/>
              <a:t> in the current account significantly </a:t>
            </a:r>
            <a:endParaRPr lang="en-NZ" dirty="0" smtClean="0"/>
          </a:p>
          <a:p>
            <a:r>
              <a:rPr lang="en-NZ" dirty="0" smtClean="0"/>
              <a:t>OR </a:t>
            </a:r>
          </a:p>
          <a:p>
            <a:r>
              <a:rPr lang="en-NZ" dirty="0" smtClean="0"/>
              <a:t>the </a:t>
            </a:r>
            <a:r>
              <a:rPr lang="en-NZ" b="1" dirty="0">
                <a:solidFill>
                  <a:srgbClr val="0000FF"/>
                </a:solidFill>
              </a:rPr>
              <a:t>increase in tourism receipts </a:t>
            </a:r>
            <a:r>
              <a:rPr lang="en-NZ" dirty="0"/>
              <a:t>may offset some of the decrease in goods receipts caused by the decrease in demand for dairy products so the decrease in the current </a:t>
            </a:r>
            <a:r>
              <a:rPr lang="en-NZ" dirty="0" smtClean="0"/>
              <a:t>account </a:t>
            </a:r>
            <a:r>
              <a:rPr lang="en-NZ" b="1" dirty="0">
                <a:solidFill>
                  <a:srgbClr val="C00000"/>
                </a:solidFill>
              </a:rPr>
              <a:t>may not be </a:t>
            </a:r>
            <a:r>
              <a:rPr lang="en-NZ" dirty="0"/>
              <a:t>as significant as the impact of </a:t>
            </a:r>
            <a:r>
              <a:rPr lang="en-NZ" b="1" dirty="0">
                <a:solidFill>
                  <a:srgbClr val="0000FF"/>
                </a:solidFill>
              </a:rPr>
              <a:t>falling dairy receipts </a:t>
            </a:r>
            <a:r>
              <a:rPr lang="en-NZ" dirty="0"/>
              <a:t>alone </a:t>
            </a:r>
            <a:endParaRPr lang="en-NZ" dirty="0" smtClean="0"/>
          </a:p>
          <a:p>
            <a:pPr marL="0" indent="0">
              <a:buNone/>
            </a:pPr>
            <a:r>
              <a:rPr lang="en-NZ" dirty="0"/>
              <a:t>	</a:t>
            </a:r>
          </a:p>
          <a:p>
            <a:pPr marL="0" indent="0">
              <a:buNone/>
            </a:pPr>
            <a:endParaRPr lang="en-NZ" dirty="0"/>
          </a:p>
        </p:txBody>
      </p:sp>
    </p:spTree>
    <p:extLst>
      <p:ext uri="{BB962C8B-B14F-4D97-AF65-F5344CB8AC3E}">
        <p14:creationId xmlns:p14="http://schemas.microsoft.com/office/powerpoint/2010/main" val="17178422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NZ" dirty="0" smtClean="0"/>
              <a:t>QUESTION THREE (c )</a:t>
            </a:r>
            <a:endParaRPr lang="en-NZ" dirty="0"/>
          </a:p>
        </p:txBody>
      </p:sp>
      <p:sp>
        <p:nvSpPr>
          <p:cNvPr id="3" name="Content Placeholder 2"/>
          <p:cNvSpPr>
            <a:spLocks noGrp="1"/>
          </p:cNvSpPr>
          <p:nvPr>
            <p:ph idx="1"/>
          </p:nvPr>
        </p:nvSpPr>
        <p:spPr>
          <a:xfrm>
            <a:off x="179512" y="764704"/>
            <a:ext cx="8856984" cy="5904656"/>
          </a:xfrm>
          <a:ln>
            <a:noFill/>
          </a:ln>
        </p:spPr>
        <p:txBody>
          <a:bodyPr>
            <a:normAutofit/>
          </a:bodyPr>
          <a:lstStyle/>
          <a:p>
            <a:r>
              <a:rPr lang="en-NZ" dirty="0"/>
              <a:t>The best measure to evaluate the overall impact of standard of living of people in the region is </a:t>
            </a:r>
            <a:r>
              <a:rPr lang="en-NZ" b="1" dirty="0"/>
              <a:t>net social welfare</a:t>
            </a:r>
            <a:r>
              <a:rPr lang="en-NZ" dirty="0"/>
              <a:t>.  Real output will only measure if income/output has increased. Productive capacity will only measure if more output is possible (not if it has actually increased).  </a:t>
            </a:r>
            <a:endParaRPr lang="en-NZ" dirty="0" smtClean="0"/>
          </a:p>
          <a:p>
            <a:r>
              <a:rPr lang="en-NZ" dirty="0" smtClean="0"/>
              <a:t>Net </a:t>
            </a:r>
            <a:r>
              <a:rPr lang="en-NZ" dirty="0"/>
              <a:t>social welfare will evaluate </a:t>
            </a:r>
            <a:r>
              <a:rPr lang="en-NZ" b="1" dirty="0">
                <a:solidFill>
                  <a:srgbClr val="FF0000"/>
                </a:solidFill>
              </a:rPr>
              <a:t>economic</a:t>
            </a:r>
            <a:r>
              <a:rPr lang="en-NZ" dirty="0">
                <a:solidFill>
                  <a:srgbClr val="FF0000"/>
                </a:solidFill>
              </a:rPr>
              <a:t> </a:t>
            </a:r>
            <a:r>
              <a:rPr lang="en-NZ" dirty="0"/>
              <a:t>and </a:t>
            </a:r>
            <a:r>
              <a:rPr lang="en-NZ" b="1" dirty="0">
                <a:solidFill>
                  <a:srgbClr val="FF0000"/>
                </a:solidFill>
              </a:rPr>
              <a:t>non-economic</a:t>
            </a:r>
            <a:r>
              <a:rPr lang="en-NZ" dirty="0"/>
              <a:t> measures e.g. changes in real income as well as the possible environmental impact which is a better overall measure of quality of life.</a:t>
            </a:r>
          </a:p>
          <a:p>
            <a:endParaRPr lang="en-NZ" dirty="0"/>
          </a:p>
          <a:p>
            <a:pPr marL="0" indent="0">
              <a:buNone/>
            </a:pPr>
            <a:endParaRPr lang="en-NZ" dirty="0"/>
          </a:p>
        </p:txBody>
      </p:sp>
    </p:spTree>
    <p:extLst>
      <p:ext uri="{BB962C8B-B14F-4D97-AF65-F5344CB8AC3E}">
        <p14:creationId xmlns:p14="http://schemas.microsoft.com/office/powerpoint/2010/main" val="3477079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76672"/>
          </a:xfrm>
        </p:spPr>
        <p:txBody>
          <a:bodyPr>
            <a:normAutofit fontScale="90000"/>
          </a:bodyPr>
          <a:lstStyle/>
          <a:p>
            <a:r>
              <a:rPr lang="en-NZ" dirty="0" smtClean="0"/>
              <a:t>QUESTION ONE (a)</a:t>
            </a:r>
            <a:endParaRPr lang="en-NZ"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43406" y="476672"/>
            <a:ext cx="8724432"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672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NZ" dirty="0" smtClean="0"/>
              <a:t>QUESTION ONE (a)</a:t>
            </a:r>
            <a:endParaRPr lang="en-NZ" dirty="0"/>
          </a:p>
        </p:txBody>
      </p:sp>
      <p:sp>
        <p:nvSpPr>
          <p:cNvPr id="3" name="Content Placeholder 2"/>
          <p:cNvSpPr>
            <a:spLocks noGrp="1"/>
          </p:cNvSpPr>
          <p:nvPr>
            <p:ph idx="1"/>
          </p:nvPr>
        </p:nvSpPr>
        <p:spPr>
          <a:xfrm>
            <a:off x="457200" y="764704"/>
            <a:ext cx="8507288" cy="5688632"/>
          </a:xfrm>
          <a:ln>
            <a:noFill/>
          </a:ln>
        </p:spPr>
        <p:txBody>
          <a:bodyPr>
            <a:normAutofit/>
          </a:bodyPr>
          <a:lstStyle/>
          <a:p>
            <a:r>
              <a:rPr lang="en-NZ" sz="3600" dirty="0"/>
              <a:t>An increase in the </a:t>
            </a:r>
            <a:r>
              <a:rPr lang="en-NZ" sz="3600" dirty="0" smtClean="0"/>
              <a:t>OCR (set by Reserve bank) </a:t>
            </a:r>
            <a:r>
              <a:rPr lang="en-NZ" sz="3600" dirty="0"/>
              <a:t>interest rates will increase returns to </a:t>
            </a:r>
            <a:r>
              <a:rPr lang="en-NZ" sz="3600" dirty="0" smtClean="0"/>
              <a:t>overseas investors </a:t>
            </a:r>
            <a:r>
              <a:rPr lang="en-NZ" sz="3600" dirty="0"/>
              <a:t>so they are more likely to invest in NZ increasing demand for the NZ$ from DNZ$ to D1NZ</a:t>
            </a:r>
            <a:r>
              <a:rPr lang="en-NZ" sz="3600" dirty="0" smtClean="0"/>
              <a:t>$. Increasing </a:t>
            </a:r>
            <a:r>
              <a:rPr lang="en-NZ" sz="3600" dirty="0"/>
              <a:t>returns to NZ investment make NZ a more attractive investment destination compared with other countries so demand for the NZ$ increases leading the NZ$ to appreciate/ strengthen (P to P1).  </a:t>
            </a:r>
          </a:p>
          <a:p>
            <a:endParaRPr lang="en-NZ" sz="3600" dirty="0"/>
          </a:p>
        </p:txBody>
      </p:sp>
    </p:spTree>
    <p:extLst>
      <p:ext uri="{BB962C8B-B14F-4D97-AF65-F5344CB8AC3E}">
        <p14:creationId xmlns:p14="http://schemas.microsoft.com/office/powerpoint/2010/main" val="3363000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NZ" dirty="0" smtClean="0"/>
              <a:t>QUESTION ONE (b)</a:t>
            </a:r>
            <a:endParaRPr lang="en-NZ" dirty="0"/>
          </a:p>
        </p:txBody>
      </p:sp>
      <p:sp>
        <p:nvSpPr>
          <p:cNvPr id="3" name="Content Placeholder 2"/>
          <p:cNvSpPr>
            <a:spLocks noGrp="1"/>
          </p:cNvSpPr>
          <p:nvPr>
            <p:ph idx="1"/>
          </p:nvPr>
        </p:nvSpPr>
        <p:spPr>
          <a:xfrm>
            <a:off x="457200" y="764704"/>
            <a:ext cx="8507288" cy="5688632"/>
          </a:xfrm>
          <a:ln>
            <a:noFill/>
          </a:ln>
        </p:spPr>
        <p:txBody>
          <a:bodyPr>
            <a:normAutofit lnSpcReduction="10000"/>
          </a:bodyPr>
          <a:lstStyle/>
          <a:p>
            <a:r>
              <a:rPr lang="en-NZ" sz="3600" dirty="0"/>
              <a:t>A</a:t>
            </a:r>
            <a:r>
              <a:rPr lang="en-NZ" sz="3600" dirty="0" smtClean="0"/>
              <a:t> </a:t>
            </a:r>
            <a:r>
              <a:rPr lang="en-NZ" sz="3600" dirty="0"/>
              <a:t>strong NZ$ makes </a:t>
            </a:r>
            <a:r>
              <a:rPr lang="en-NZ" sz="3600" b="1" dirty="0">
                <a:solidFill>
                  <a:srgbClr val="FF0000"/>
                </a:solidFill>
              </a:rPr>
              <a:t>overseas travel </a:t>
            </a:r>
            <a:r>
              <a:rPr lang="en-NZ" sz="3600" dirty="0"/>
              <a:t>relatively more affordable for NZ consumers as the NZ$ buys relatively more in foreign currency terms/ </a:t>
            </a:r>
            <a:r>
              <a:rPr lang="en-NZ" sz="3600" b="1" dirty="0">
                <a:solidFill>
                  <a:srgbClr val="FF0000"/>
                </a:solidFill>
              </a:rPr>
              <a:t>imported household goods </a:t>
            </a:r>
            <a:r>
              <a:rPr lang="en-NZ" sz="3600" dirty="0"/>
              <a:t>are relatively cheaper due to the increased </a:t>
            </a:r>
            <a:r>
              <a:rPr lang="en-NZ" sz="3600" dirty="0">
                <a:solidFill>
                  <a:srgbClr val="0000FF"/>
                </a:solidFill>
              </a:rPr>
              <a:t>purchasing power </a:t>
            </a:r>
            <a:r>
              <a:rPr lang="en-NZ" sz="3600" dirty="0"/>
              <a:t>of the NZ</a:t>
            </a:r>
            <a:r>
              <a:rPr lang="en-NZ" sz="3600" dirty="0" smtClean="0"/>
              <a:t>$. Workers </a:t>
            </a:r>
            <a:r>
              <a:rPr lang="en-NZ" sz="3600" dirty="0"/>
              <a:t>with jobs in export industries may suffer a downturn and reduced employment </a:t>
            </a:r>
            <a:r>
              <a:rPr lang="en-NZ" sz="3600" dirty="0" smtClean="0"/>
              <a:t>opportunities, </a:t>
            </a:r>
            <a:r>
              <a:rPr lang="en-NZ" sz="3600" dirty="0"/>
              <a:t>a reduction in hours </a:t>
            </a:r>
            <a:r>
              <a:rPr lang="en-NZ" sz="3600" dirty="0" smtClean="0"/>
              <a:t>worked or falling </a:t>
            </a:r>
            <a:r>
              <a:rPr lang="en-NZ" sz="3600" dirty="0"/>
              <a:t>incomes</a:t>
            </a:r>
          </a:p>
          <a:p>
            <a:endParaRPr lang="en-NZ" sz="3600" dirty="0"/>
          </a:p>
        </p:txBody>
      </p:sp>
    </p:spTree>
    <p:extLst>
      <p:ext uri="{BB962C8B-B14F-4D97-AF65-F5344CB8AC3E}">
        <p14:creationId xmlns:p14="http://schemas.microsoft.com/office/powerpoint/2010/main" val="3211683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NZ" dirty="0" smtClean="0"/>
              <a:t>QUESTION ONE (b)</a:t>
            </a:r>
            <a:endParaRPr lang="en-NZ" dirty="0"/>
          </a:p>
        </p:txBody>
      </p:sp>
      <p:sp>
        <p:nvSpPr>
          <p:cNvPr id="3" name="Content Placeholder 2"/>
          <p:cNvSpPr>
            <a:spLocks noGrp="1"/>
          </p:cNvSpPr>
          <p:nvPr>
            <p:ph idx="1"/>
          </p:nvPr>
        </p:nvSpPr>
        <p:spPr>
          <a:xfrm>
            <a:off x="457200" y="764704"/>
            <a:ext cx="8507288" cy="5688632"/>
          </a:xfrm>
          <a:ln>
            <a:noFill/>
          </a:ln>
        </p:spPr>
        <p:txBody>
          <a:bodyPr>
            <a:normAutofit lnSpcReduction="10000"/>
          </a:bodyPr>
          <a:lstStyle/>
          <a:p>
            <a:r>
              <a:rPr lang="en-NZ" sz="3600" dirty="0"/>
              <a:t>A</a:t>
            </a:r>
            <a:r>
              <a:rPr lang="en-NZ" sz="3600" dirty="0" smtClean="0"/>
              <a:t> </a:t>
            </a:r>
            <a:r>
              <a:rPr lang="en-NZ" sz="3600" dirty="0"/>
              <a:t>strong NZ$ means that </a:t>
            </a:r>
            <a:r>
              <a:rPr lang="en-NZ" sz="3600" b="1" dirty="0">
                <a:solidFill>
                  <a:srgbClr val="0000FF"/>
                </a:solidFill>
              </a:rPr>
              <a:t>export earnings </a:t>
            </a:r>
            <a:r>
              <a:rPr lang="en-NZ" sz="3600" dirty="0"/>
              <a:t>are reduced when foreign currencies are converted to NZ$, </a:t>
            </a:r>
            <a:r>
              <a:rPr lang="en-NZ" sz="3600" b="1" dirty="0">
                <a:solidFill>
                  <a:srgbClr val="0000FF"/>
                </a:solidFill>
              </a:rPr>
              <a:t>profitability for exporters falls</a:t>
            </a:r>
            <a:r>
              <a:rPr lang="en-NZ" sz="3600" dirty="0"/>
              <a:t>. Demand for on-shore services (tourism/ education) falls as NZ is relatively </a:t>
            </a:r>
            <a:r>
              <a:rPr lang="en-NZ" sz="3600" b="1" dirty="0">
                <a:solidFill>
                  <a:srgbClr val="C00000"/>
                </a:solidFill>
              </a:rPr>
              <a:t>less price competitive </a:t>
            </a:r>
            <a:r>
              <a:rPr lang="en-NZ" sz="3600" dirty="0"/>
              <a:t>leading to falling profitability and possible redundancies. </a:t>
            </a:r>
            <a:r>
              <a:rPr lang="en-NZ" sz="3600" dirty="0" smtClean="0"/>
              <a:t>However, </a:t>
            </a:r>
            <a:r>
              <a:rPr lang="en-NZ" sz="3600" b="1" dirty="0" smtClean="0">
                <a:solidFill>
                  <a:srgbClr val="FF0000"/>
                </a:solidFill>
              </a:rPr>
              <a:t>Importers</a:t>
            </a:r>
            <a:r>
              <a:rPr lang="en-NZ" sz="3600" dirty="0" smtClean="0"/>
              <a:t> and producers </a:t>
            </a:r>
            <a:r>
              <a:rPr lang="en-NZ" sz="3600" dirty="0"/>
              <a:t>with imported inputs have falling costs of production and </a:t>
            </a:r>
            <a:r>
              <a:rPr lang="en-NZ" sz="3600" b="1" dirty="0">
                <a:solidFill>
                  <a:srgbClr val="FF0000"/>
                </a:solidFill>
              </a:rPr>
              <a:t>increased profitability.</a:t>
            </a:r>
          </a:p>
        </p:txBody>
      </p:sp>
    </p:spTree>
    <p:extLst>
      <p:ext uri="{BB962C8B-B14F-4D97-AF65-F5344CB8AC3E}">
        <p14:creationId xmlns:p14="http://schemas.microsoft.com/office/powerpoint/2010/main" val="2327898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NZ" dirty="0" smtClean="0"/>
              <a:t>QUESTION ONE (b)</a:t>
            </a:r>
            <a:endParaRPr lang="en-NZ" dirty="0"/>
          </a:p>
        </p:txBody>
      </p:sp>
      <p:sp>
        <p:nvSpPr>
          <p:cNvPr id="3" name="Content Placeholder 2"/>
          <p:cNvSpPr>
            <a:spLocks noGrp="1"/>
          </p:cNvSpPr>
          <p:nvPr>
            <p:ph idx="1"/>
          </p:nvPr>
        </p:nvSpPr>
        <p:spPr>
          <a:xfrm>
            <a:off x="457200" y="764704"/>
            <a:ext cx="8507288" cy="5688632"/>
          </a:xfrm>
          <a:ln>
            <a:noFill/>
          </a:ln>
        </p:spPr>
        <p:txBody>
          <a:bodyPr>
            <a:normAutofit/>
          </a:bodyPr>
          <a:lstStyle/>
          <a:p>
            <a:r>
              <a:rPr lang="en-NZ" sz="3600" dirty="0" smtClean="0"/>
              <a:t>An </a:t>
            </a:r>
            <a:r>
              <a:rPr lang="en-NZ" sz="3600" b="1" dirty="0"/>
              <a:t>appreciation </a:t>
            </a:r>
            <a:r>
              <a:rPr lang="en-NZ" sz="3600" dirty="0"/>
              <a:t>would worsen the balance on goods and service in the current account. </a:t>
            </a:r>
            <a:r>
              <a:rPr lang="en-NZ" sz="3600" dirty="0" smtClean="0"/>
              <a:t>This is because of </a:t>
            </a:r>
            <a:r>
              <a:rPr lang="en-NZ" sz="3600" b="1" dirty="0" smtClean="0">
                <a:solidFill>
                  <a:srgbClr val="FFC000"/>
                </a:solidFill>
              </a:rPr>
              <a:t>increasing</a:t>
            </a:r>
            <a:r>
              <a:rPr lang="en-NZ" sz="3600" b="1" dirty="0" smtClean="0"/>
              <a:t> import payments </a:t>
            </a:r>
            <a:r>
              <a:rPr lang="en-NZ" sz="3600" dirty="0" smtClean="0"/>
              <a:t>and  </a:t>
            </a:r>
            <a:r>
              <a:rPr lang="en-NZ" sz="3600" b="1" dirty="0">
                <a:solidFill>
                  <a:srgbClr val="0000FF"/>
                </a:solidFill>
              </a:rPr>
              <a:t>decreasing</a:t>
            </a:r>
            <a:r>
              <a:rPr lang="en-NZ" sz="3600" b="1" dirty="0"/>
              <a:t> export receipts </a:t>
            </a:r>
            <a:r>
              <a:rPr lang="en-NZ" sz="3600" dirty="0" smtClean="0"/>
              <a:t>.They are components of current </a:t>
            </a:r>
            <a:r>
              <a:rPr lang="en-NZ" sz="3600" dirty="0"/>
              <a:t>account </a:t>
            </a:r>
            <a:r>
              <a:rPr lang="en-NZ" sz="3600" dirty="0" smtClean="0"/>
              <a:t>and so the </a:t>
            </a:r>
            <a:r>
              <a:rPr lang="en-NZ" sz="3600" b="1" dirty="0" smtClean="0">
                <a:solidFill>
                  <a:srgbClr val="FF0000"/>
                </a:solidFill>
              </a:rPr>
              <a:t>balance</a:t>
            </a:r>
            <a:r>
              <a:rPr lang="en-NZ" sz="3600" dirty="0" smtClean="0"/>
              <a:t> worsens.</a:t>
            </a:r>
            <a:endParaRPr lang="en-NZ" sz="3600" dirty="0"/>
          </a:p>
        </p:txBody>
      </p:sp>
    </p:spTree>
    <p:extLst>
      <p:ext uri="{BB962C8B-B14F-4D97-AF65-F5344CB8AC3E}">
        <p14:creationId xmlns:p14="http://schemas.microsoft.com/office/powerpoint/2010/main" val="3726472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NZ" dirty="0" smtClean="0"/>
              <a:t>QUESTION TWO (a)</a:t>
            </a:r>
            <a:endParaRPr lang="en-NZ" dirty="0"/>
          </a:p>
        </p:txBody>
      </p:sp>
      <p:sp>
        <p:nvSpPr>
          <p:cNvPr id="3" name="Content Placeholder 2"/>
          <p:cNvSpPr>
            <a:spLocks noGrp="1"/>
          </p:cNvSpPr>
          <p:nvPr>
            <p:ph idx="1"/>
          </p:nvPr>
        </p:nvSpPr>
        <p:spPr>
          <a:xfrm>
            <a:off x="457200" y="764704"/>
            <a:ext cx="8507288" cy="5688632"/>
          </a:xfrm>
          <a:ln>
            <a:noFill/>
          </a:ln>
        </p:spPr>
        <p:txBody>
          <a:bodyPr>
            <a:normAutofit/>
          </a:bodyPr>
          <a:lstStyle/>
          <a:p>
            <a:r>
              <a:rPr lang="en-NZ" sz="3600" dirty="0"/>
              <a:t>Meat and edible offal, </a:t>
            </a:r>
            <a:endParaRPr lang="en-NZ" sz="3600" dirty="0" smtClean="0"/>
          </a:p>
          <a:p>
            <a:r>
              <a:rPr lang="en-NZ" sz="3600" dirty="0" smtClean="0"/>
              <a:t>crude </a:t>
            </a:r>
            <a:r>
              <a:rPr lang="en-NZ" sz="3600" dirty="0"/>
              <a:t>oil, </a:t>
            </a:r>
            <a:endParaRPr lang="en-NZ" sz="3600" dirty="0" smtClean="0"/>
          </a:p>
          <a:p>
            <a:r>
              <a:rPr lang="en-NZ" sz="3600" dirty="0" smtClean="0"/>
              <a:t>wool</a:t>
            </a:r>
          </a:p>
          <a:p>
            <a:r>
              <a:rPr lang="en-NZ" sz="3600" dirty="0" smtClean="0"/>
              <a:t>mechanical </a:t>
            </a:r>
            <a:r>
              <a:rPr lang="en-NZ" sz="3600" dirty="0"/>
              <a:t>machinery and equipment, </a:t>
            </a:r>
            <a:endParaRPr lang="en-NZ" sz="3600" dirty="0" smtClean="0"/>
          </a:p>
          <a:p>
            <a:r>
              <a:rPr lang="en-NZ" sz="3600" dirty="0" smtClean="0"/>
              <a:t>seafood</a:t>
            </a:r>
            <a:r>
              <a:rPr lang="en-NZ" sz="3600" dirty="0"/>
              <a:t>, </a:t>
            </a:r>
            <a:endParaRPr lang="en-NZ" sz="3600" dirty="0" smtClean="0"/>
          </a:p>
          <a:p>
            <a:r>
              <a:rPr lang="en-NZ" sz="3600" dirty="0" smtClean="0"/>
              <a:t>wine</a:t>
            </a:r>
            <a:r>
              <a:rPr lang="en-NZ" sz="3600" dirty="0"/>
              <a:t>, </a:t>
            </a:r>
            <a:endParaRPr lang="en-NZ" sz="3600" dirty="0" smtClean="0"/>
          </a:p>
          <a:p>
            <a:r>
              <a:rPr lang="en-NZ" sz="3600" dirty="0" smtClean="0"/>
              <a:t>electrical </a:t>
            </a:r>
            <a:r>
              <a:rPr lang="en-NZ" sz="3600" dirty="0"/>
              <a:t>machinery and equipment, </a:t>
            </a:r>
            <a:endParaRPr lang="en-NZ" sz="3600" dirty="0" smtClean="0"/>
          </a:p>
          <a:p>
            <a:r>
              <a:rPr lang="en-NZ" sz="3600" dirty="0" smtClean="0"/>
              <a:t>aluminium </a:t>
            </a:r>
            <a:r>
              <a:rPr lang="en-NZ" sz="3600" dirty="0"/>
              <a:t>and aluminium article </a:t>
            </a:r>
          </a:p>
        </p:txBody>
      </p:sp>
    </p:spTree>
    <p:extLst>
      <p:ext uri="{BB962C8B-B14F-4D97-AF65-F5344CB8AC3E}">
        <p14:creationId xmlns:p14="http://schemas.microsoft.com/office/powerpoint/2010/main" val="1537335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NZ" dirty="0" smtClean="0"/>
              <a:t>QUESTION TWO (b, c)</a:t>
            </a:r>
            <a:endParaRPr lang="en-NZ" dirty="0"/>
          </a:p>
        </p:txBody>
      </p:sp>
      <p:pic>
        <p:nvPicPr>
          <p:cNvPr id="2051"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8266" t="22740" r="17564" b="15914"/>
          <a:stretch/>
        </p:blipFill>
        <p:spPr bwMode="auto">
          <a:xfrm>
            <a:off x="1" y="764704"/>
            <a:ext cx="9018066" cy="5472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9731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NZ" dirty="0" smtClean="0"/>
              <a:t>QUESTION TWO (d </a:t>
            </a:r>
            <a:r>
              <a:rPr lang="en-NZ" dirty="0" err="1" smtClean="0"/>
              <a:t>i</a:t>
            </a:r>
            <a:r>
              <a:rPr lang="en-NZ" dirty="0" smtClean="0"/>
              <a:t>)</a:t>
            </a:r>
            <a:endParaRPr lang="en-NZ"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064" t="21432" r="20909" b="10913"/>
          <a:stretch/>
        </p:blipFill>
        <p:spPr bwMode="auto">
          <a:xfrm>
            <a:off x="179512" y="756596"/>
            <a:ext cx="8560613" cy="5759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69945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TotalTime>
  <Words>856</Words>
  <Application>Microsoft Office PowerPoint</Application>
  <PresentationFormat>On-screen Show (4:3)</PresentationFormat>
  <Paragraphs>54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CETA TRADE - 2014</vt:lpstr>
      <vt:lpstr>QUESTION ONE (a)</vt:lpstr>
      <vt:lpstr>QUESTION ONE (a)</vt:lpstr>
      <vt:lpstr>QUESTION ONE (b)</vt:lpstr>
      <vt:lpstr>QUESTION ONE (b)</vt:lpstr>
      <vt:lpstr>QUESTION ONE (b)</vt:lpstr>
      <vt:lpstr>QUESTION TWO (a)</vt:lpstr>
      <vt:lpstr>QUESTION TWO (b, c)</vt:lpstr>
      <vt:lpstr>QUESTION TWO (d i)</vt:lpstr>
      <vt:lpstr>QUESTION TWO (d ii)</vt:lpstr>
      <vt:lpstr>QUESTION TWO (d iii)</vt:lpstr>
      <vt:lpstr>QUESTION THREE</vt:lpstr>
      <vt:lpstr>QUESTION THREE (c )</vt:lpstr>
      <vt:lpstr>QUESTION THREE (c )</vt:lpstr>
      <vt:lpstr>QUESTION THREE (c )</vt:lpstr>
      <vt:lpstr>QUESTION THREE (c )</vt:lpstr>
      <vt:lpstr>QUESTION THREE (c )</vt:lpstr>
    </vt:vector>
  </TitlesOfParts>
  <Company>Southern Cross Campus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CETA GROWTH - 2014</dc:title>
  <dc:creator>Raj Dawson</dc:creator>
  <cp:lastModifiedBy>Raj Dawson</cp:lastModifiedBy>
  <cp:revision>27</cp:revision>
  <dcterms:created xsi:type="dcterms:W3CDTF">2014-10-15T19:59:31Z</dcterms:created>
  <dcterms:modified xsi:type="dcterms:W3CDTF">2014-10-29T00:23:37Z</dcterms:modified>
</cp:coreProperties>
</file>