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25BA7-1CD5-46B5-AA86-33A9306E84FA}" type="datetimeFigureOut">
              <a:rPr lang="en-NZ" smtClean="0"/>
              <a:t>7/02/2016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7B171-3805-4C43-931D-A27033780A1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23934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25BA7-1CD5-46B5-AA86-33A9306E84FA}" type="datetimeFigureOut">
              <a:rPr lang="en-NZ" smtClean="0"/>
              <a:t>7/02/2016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7B171-3805-4C43-931D-A27033780A1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84912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25BA7-1CD5-46B5-AA86-33A9306E84FA}" type="datetimeFigureOut">
              <a:rPr lang="en-NZ" smtClean="0"/>
              <a:t>7/02/2016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7B171-3805-4C43-931D-A27033780A1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25110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25BA7-1CD5-46B5-AA86-33A9306E84FA}" type="datetimeFigureOut">
              <a:rPr lang="en-NZ" smtClean="0"/>
              <a:t>7/02/2016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7B171-3805-4C43-931D-A27033780A1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54796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25BA7-1CD5-46B5-AA86-33A9306E84FA}" type="datetimeFigureOut">
              <a:rPr lang="en-NZ" smtClean="0"/>
              <a:t>7/02/2016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7B171-3805-4C43-931D-A27033780A1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12242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25BA7-1CD5-46B5-AA86-33A9306E84FA}" type="datetimeFigureOut">
              <a:rPr lang="en-NZ" smtClean="0"/>
              <a:t>7/02/2016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7B171-3805-4C43-931D-A27033780A1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86777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25BA7-1CD5-46B5-AA86-33A9306E84FA}" type="datetimeFigureOut">
              <a:rPr lang="en-NZ" smtClean="0"/>
              <a:t>7/02/2016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7B171-3805-4C43-931D-A27033780A1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42120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25BA7-1CD5-46B5-AA86-33A9306E84FA}" type="datetimeFigureOut">
              <a:rPr lang="en-NZ" smtClean="0"/>
              <a:t>7/02/2016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7B171-3805-4C43-931D-A27033780A1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65630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25BA7-1CD5-46B5-AA86-33A9306E84FA}" type="datetimeFigureOut">
              <a:rPr lang="en-NZ" smtClean="0"/>
              <a:t>7/02/2016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7B171-3805-4C43-931D-A27033780A1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00280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25BA7-1CD5-46B5-AA86-33A9306E84FA}" type="datetimeFigureOut">
              <a:rPr lang="en-NZ" smtClean="0"/>
              <a:t>7/02/2016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7B171-3805-4C43-931D-A27033780A1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84694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25BA7-1CD5-46B5-AA86-33A9306E84FA}" type="datetimeFigureOut">
              <a:rPr lang="en-NZ" smtClean="0"/>
              <a:t>7/02/2016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7B171-3805-4C43-931D-A27033780A1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63114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A25BA7-1CD5-46B5-AA86-33A9306E84FA}" type="datetimeFigureOut">
              <a:rPr lang="en-NZ" smtClean="0"/>
              <a:t>7/02/2016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7B171-3805-4C43-931D-A27033780A1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17777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CONCEPT MAP</a:t>
            </a:r>
            <a:endParaRPr lang="en-NZ" b="1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chemeClr val="accent2"/>
          </a:solidFill>
        </p:spPr>
        <p:txBody>
          <a:bodyPr>
            <a:normAutofit/>
          </a:bodyPr>
          <a:lstStyle/>
          <a:p>
            <a:endParaRPr lang="en-US" sz="4000" b="1" dirty="0" smtClean="0">
              <a:solidFill>
                <a:srgbClr val="FFFF00"/>
              </a:solidFill>
            </a:endParaRPr>
          </a:p>
          <a:p>
            <a:r>
              <a:rPr lang="en-US" sz="4000" b="1" dirty="0" smtClean="0">
                <a:solidFill>
                  <a:srgbClr val="FFFF00"/>
                </a:solidFill>
              </a:rPr>
              <a:t>PRODUCERS</a:t>
            </a:r>
            <a:endParaRPr lang="en-NZ" sz="4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731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02565" y="3208020"/>
            <a:ext cx="1594485" cy="8077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400" b="1">
                <a:effectLst/>
                <a:ea typeface="Calibri"/>
                <a:cs typeface="Times New Roman"/>
              </a:rPr>
              <a:t>PRODUCERS</a:t>
            </a:r>
            <a:endParaRPr lang="en-NZ" sz="1100">
              <a:effectLst/>
              <a:ea typeface="Calibri"/>
              <a:cs typeface="Times New Roman"/>
            </a:endParaRPr>
          </a:p>
        </p:txBody>
      </p:sp>
      <p:cxnSp>
        <p:nvCxnSpPr>
          <p:cNvPr id="6" name="Straight Connector 5"/>
          <p:cNvCxnSpPr>
            <a:endCxn id="25" idx="3"/>
          </p:cNvCxnSpPr>
          <p:nvPr/>
        </p:nvCxnSpPr>
        <p:spPr>
          <a:xfrm flipH="1">
            <a:off x="5377783" y="639494"/>
            <a:ext cx="64833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1259632" y="1501482"/>
            <a:ext cx="1257508" cy="17065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5" idx="7"/>
            <a:endCxn id="21" idx="1"/>
          </p:cNvCxnSpPr>
          <p:nvPr/>
        </p:nvCxnSpPr>
        <p:spPr>
          <a:xfrm flipV="1">
            <a:off x="1563543" y="2538779"/>
            <a:ext cx="933562" cy="78752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endCxn id="23" idx="1"/>
          </p:cNvCxnSpPr>
          <p:nvPr/>
        </p:nvCxnSpPr>
        <p:spPr>
          <a:xfrm>
            <a:off x="1677670" y="3610610"/>
            <a:ext cx="733311" cy="1020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428283" y="2538779"/>
            <a:ext cx="591869" cy="11239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3880485" y="3736561"/>
            <a:ext cx="42481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942683" y="3780376"/>
            <a:ext cx="424815" cy="3397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23" idx="3"/>
          </p:cNvCxnSpPr>
          <p:nvPr/>
        </p:nvCxnSpPr>
        <p:spPr>
          <a:xfrm flipV="1">
            <a:off x="3931171" y="3266270"/>
            <a:ext cx="463681" cy="44642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3484562" y="779536"/>
            <a:ext cx="424815" cy="4343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27" idx="3"/>
          </p:cNvCxnSpPr>
          <p:nvPr/>
        </p:nvCxnSpPr>
        <p:spPr>
          <a:xfrm flipV="1">
            <a:off x="5326697" y="1254125"/>
            <a:ext cx="699421" cy="151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27" idx="1"/>
          </p:cNvCxnSpPr>
          <p:nvPr/>
        </p:nvCxnSpPr>
        <p:spPr>
          <a:xfrm>
            <a:off x="3479164" y="1257789"/>
            <a:ext cx="412433" cy="1150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22" idx="3"/>
            <a:endCxn id="42" idx="1"/>
          </p:cNvCxnSpPr>
          <p:nvPr/>
        </p:nvCxnSpPr>
        <p:spPr>
          <a:xfrm>
            <a:off x="3891597" y="5570405"/>
            <a:ext cx="920663" cy="88583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3452414" y="1983008"/>
            <a:ext cx="543609" cy="4957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endCxn id="39" idx="1"/>
          </p:cNvCxnSpPr>
          <p:nvPr/>
        </p:nvCxnSpPr>
        <p:spPr>
          <a:xfrm flipV="1">
            <a:off x="3724218" y="4816209"/>
            <a:ext cx="981498" cy="58573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ounded Rectangle 19"/>
          <p:cNvSpPr/>
          <p:nvPr/>
        </p:nvSpPr>
        <p:spPr>
          <a:xfrm>
            <a:off x="2463426" y="1052195"/>
            <a:ext cx="1031875" cy="40386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600" b="1" dirty="0" smtClean="0">
                <a:effectLst/>
                <a:ea typeface="Calibri"/>
                <a:cs typeface="Times New Roman"/>
              </a:rPr>
              <a:t>WHO?</a:t>
            </a:r>
            <a:endParaRPr lang="en-NZ" sz="1100" dirty="0">
              <a:effectLst/>
              <a:ea typeface="Calibri"/>
              <a:cs typeface="Times New Roman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2497105" y="2336849"/>
            <a:ext cx="1031875" cy="40386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600" b="1" dirty="0">
                <a:effectLst/>
                <a:ea typeface="Calibri"/>
                <a:cs typeface="Times New Roman"/>
              </a:rPr>
              <a:t>GOALS</a:t>
            </a:r>
            <a:r>
              <a:rPr lang="en-NZ" sz="1600" b="1" dirty="0">
                <a:effectLst/>
                <a:ea typeface="Calibri"/>
                <a:cs typeface="Times New Roman"/>
              </a:rPr>
              <a:t> </a:t>
            </a:r>
            <a:endParaRPr lang="en-NZ" sz="1100" dirty="0">
              <a:effectLst/>
              <a:ea typeface="Calibri"/>
              <a:cs typeface="Times New Roman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2413952" y="5368475"/>
            <a:ext cx="1477645" cy="40386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600" b="1" dirty="0">
                <a:solidFill>
                  <a:srgbClr val="FF0000"/>
                </a:solidFill>
                <a:effectLst/>
                <a:ea typeface="Calibri"/>
                <a:cs typeface="Times New Roman"/>
              </a:rPr>
              <a:t>DECISIONS</a:t>
            </a:r>
            <a:endParaRPr lang="en-NZ" sz="1100" dirty="0">
              <a:solidFill>
                <a:srgbClr val="FF0000"/>
              </a:solidFill>
              <a:effectLst/>
              <a:ea typeface="Calibri"/>
              <a:cs typeface="Times New Roman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2410981" y="3510768"/>
            <a:ext cx="1520190" cy="40386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600" b="1" dirty="0" smtClean="0">
                <a:solidFill>
                  <a:srgbClr val="FF0000"/>
                </a:solidFill>
                <a:effectLst/>
                <a:ea typeface="Calibri"/>
                <a:cs typeface="Times New Roman"/>
              </a:rPr>
              <a:t>PRODUCTION</a:t>
            </a:r>
            <a:endParaRPr lang="en-NZ" sz="1100" dirty="0">
              <a:effectLst/>
              <a:ea typeface="Calibri"/>
              <a:cs typeface="Times New Roman"/>
            </a:endParaRPr>
          </a:p>
        </p:txBody>
      </p:sp>
      <p:cxnSp>
        <p:nvCxnSpPr>
          <p:cNvPr id="24" name="Straight Connector 23"/>
          <p:cNvCxnSpPr>
            <a:stCxn id="22" idx="3"/>
            <a:endCxn id="44" idx="1"/>
          </p:cNvCxnSpPr>
          <p:nvPr/>
        </p:nvCxnSpPr>
        <p:spPr>
          <a:xfrm flipV="1">
            <a:off x="3891597" y="5395145"/>
            <a:ext cx="877815" cy="1752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3942683" y="464234"/>
            <a:ext cx="1435100" cy="35052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400" b="1" dirty="0">
                <a:effectLst/>
                <a:ea typeface="Calibri"/>
                <a:cs typeface="Times New Roman"/>
              </a:rPr>
              <a:t>INDIVIDUALS</a:t>
            </a:r>
            <a:endParaRPr lang="en-NZ" sz="1100" dirty="0">
              <a:effectLst/>
              <a:ea typeface="Calibri"/>
              <a:cs typeface="Times New Roman"/>
            </a:endParaRPr>
          </a:p>
        </p:txBody>
      </p:sp>
      <p:cxnSp>
        <p:nvCxnSpPr>
          <p:cNvPr id="26" name="Straight Connector 25"/>
          <p:cNvCxnSpPr>
            <a:stCxn id="22" idx="3"/>
            <a:endCxn id="43" idx="1"/>
          </p:cNvCxnSpPr>
          <p:nvPr/>
        </p:nvCxnSpPr>
        <p:spPr>
          <a:xfrm>
            <a:off x="3891597" y="5570405"/>
            <a:ext cx="891858" cy="3274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3891597" y="1082529"/>
            <a:ext cx="1435100" cy="37352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400" b="1">
                <a:effectLst/>
                <a:ea typeface="Calibri"/>
                <a:cs typeface="Times New Roman"/>
              </a:rPr>
              <a:t>FIRMS</a:t>
            </a:r>
            <a:endParaRPr lang="en-NZ" sz="1100">
              <a:effectLst/>
              <a:ea typeface="Calibri"/>
              <a:cs typeface="Times New Roman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948454" y="1746788"/>
            <a:ext cx="1435100" cy="3505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400" b="1" dirty="0">
                <a:effectLst/>
                <a:ea typeface="Calibri"/>
                <a:cs typeface="Times New Roman"/>
              </a:rPr>
              <a:t>COMMERCIAL</a:t>
            </a:r>
            <a:endParaRPr lang="en-NZ" sz="1400" dirty="0">
              <a:effectLst/>
              <a:ea typeface="Calibri"/>
              <a:cs typeface="Times New Roman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900365" y="2336849"/>
            <a:ext cx="1738093" cy="50182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400" b="1" dirty="0">
                <a:effectLst/>
                <a:ea typeface="Calibri"/>
                <a:cs typeface="Times New Roman"/>
              </a:rPr>
              <a:t>NON-COMMERCIAL</a:t>
            </a:r>
            <a:endParaRPr lang="en-NZ" sz="1400" b="1" dirty="0">
              <a:effectLst/>
              <a:ea typeface="Calibri"/>
              <a:cs typeface="Times New Roman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354855" y="3097411"/>
            <a:ext cx="1435100" cy="35052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600" b="1" dirty="0" smtClean="0">
                <a:solidFill>
                  <a:srgbClr val="7030A0"/>
                </a:solidFill>
                <a:effectLst/>
                <a:ea typeface="Calibri"/>
                <a:cs typeface="Times New Roman"/>
              </a:rPr>
              <a:t>INPUTS</a:t>
            </a:r>
            <a:endParaRPr lang="en-NZ" sz="1100" dirty="0">
              <a:solidFill>
                <a:srgbClr val="7030A0"/>
              </a:solidFill>
              <a:effectLst/>
              <a:ea typeface="Calibri"/>
              <a:cs typeface="Times New Roman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341279" y="3525350"/>
            <a:ext cx="1435100" cy="35052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600" b="1" dirty="0">
                <a:solidFill>
                  <a:srgbClr val="FF0000"/>
                </a:solidFill>
                <a:effectLst/>
                <a:ea typeface="Calibri"/>
                <a:cs typeface="Times New Roman"/>
              </a:rPr>
              <a:t>PROCESSING</a:t>
            </a:r>
            <a:endParaRPr lang="en-NZ" sz="1100" dirty="0">
              <a:effectLst/>
              <a:ea typeface="Calibri"/>
              <a:cs typeface="Times New Roman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378040" y="3984260"/>
            <a:ext cx="1296670" cy="35052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600" b="1" dirty="0" smtClean="0">
                <a:solidFill>
                  <a:srgbClr val="7030A0"/>
                </a:solidFill>
                <a:effectLst/>
                <a:ea typeface="Calibri"/>
                <a:cs typeface="Times New Roman"/>
              </a:rPr>
              <a:t>OUTPUTS</a:t>
            </a:r>
            <a:endParaRPr lang="en-NZ" sz="1100" dirty="0">
              <a:solidFill>
                <a:srgbClr val="7030A0"/>
              </a:solidFill>
              <a:effectLst/>
              <a:ea typeface="Calibri"/>
              <a:cs typeface="Times New Roman"/>
            </a:endParaRPr>
          </a:p>
        </p:txBody>
      </p:sp>
      <p:sp>
        <p:nvSpPr>
          <p:cNvPr id="2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NZ"/>
          </a:p>
        </p:txBody>
      </p:sp>
      <p:sp>
        <p:nvSpPr>
          <p:cNvPr id="3" name="Rectangle 34"/>
          <p:cNvSpPr>
            <a:spLocks noChangeArrowheads="1"/>
          </p:cNvSpPr>
          <p:nvPr/>
        </p:nvSpPr>
        <p:spPr bwMode="auto">
          <a:xfrm>
            <a:off x="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6"/>
          <p:cNvSpPr>
            <a:spLocks noChangeArrowheads="1"/>
          </p:cNvSpPr>
          <p:nvPr/>
        </p:nvSpPr>
        <p:spPr bwMode="auto">
          <a:xfrm>
            <a:off x="0" y="2362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" name="Rectangle 39"/>
          <p:cNvSpPr>
            <a:spLocks noChangeArrowheads="1"/>
          </p:cNvSpPr>
          <p:nvPr/>
        </p:nvSpPr>
        <p:spPr bwMode="auto">
          <a:xfrm>
            <a:off x="0" y="426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4705716" y="4547234"/>
            <a:ext cx="1810500" cy="537949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600" b="1" dirty="0" smtClean="0">
                <a:solidFill>
                  <a:srgbClr val="FF0000"/>
                </a:solidFill>
                <a:effectLst/>
                <a:ea typeface="Calibri"/>
                <a:cs typeface="Times New Roman"/>
              </a:rPr>
              <a:t>MARKETING – 4 P’s</a:t>
            </a:r>
            <a:endParaRPr lang="en-NZ" sz="1100" dirty="0">
              <a:solidFill>
                <a:srgbClr val="FF0000"/>
              </a:solidFill>
              <a:effectLst/>
              <a:ea typeface="Calibri"/>
              <a:cs typeface="Times New Roman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812260" y="6280981"/>
            <a:ext cx="1296670" cy="35052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600" b="1" dirty="0" smtClean="0">
                <a:solidFill>
                  <a:srgbClr val="FF0000"/>
                </a:solidFill>
                <a:effectLst/>
                <a:ea typeface="Calibri"/>
                <a:cs typeface="Times New Roman"/>
              </a:rPr>
              <a:t>GROWTH</a:t>
            </a:r>
            <a:endParaRPr lang="en-NZ" sz="1100" dirty="0">
              <a:solidFill>
                <a:srgbClr val="FF0000"/>
              </a:solidFill>
              <a:effectLst/>
              <a:ea typeface="Calibri"/>
              <a:cs typeface="Times New Roman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783455" y="5722620"/>
            <a:ext cx="1487781" cy="35052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600" b="1" dirty="0" smtClean="0">
                <a:solidFill>
                  <a:srgbClr val="7030A0"/>
                </a:solidFill>
                <a:effectLst/>
                <a:ea typeface="Calibri"/>
                <a:cs typeface="Times New Roman"/>
              </a:rPr>
              <a:t>PRODUCTIVITY</a:t>
            </a:r>
            <a:endParaRPr lang="en-NZ" sz="1100" dirty="0">
              <a:solidFill>
                <a:srgbClr val="7030A0"/>
              </a:solidFill>
              <a:effectLst/>
              <a:ea typeface="Calibri"/>
              <a:cs typeface="Times New Roman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769412" y="5219885"/>
            <a:ext cx="1658466" cy="35052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600" b="1" dirty="0" smtClean="0">
                <a:solidFill>
                  <a:srgbClr val="FF0000"/>
                </a:solidFill>
                <a:effectLst/>
                <a:ea typeface="Calibri"/>
                <a:cs typeface="Times New Roman"/>
              </a:rPr>
              <a:t>COMPETITION</a:t>
            </a:r>
            <a:endParaRPr lang="en-NZ" sz="1100" dirty="0">
              <a:solidFill>
                <a:srgbClr val="FF0000"/>
              </a:solidFill>
              <a:effectLst/>
              <a:ea typeface="Calibri"/>
              <a:cs typeface="Times New Roman"/>
            </a:endParaRPr>
          </a:p>
        </p:txBody>
      </p:sp>
      <p:cxnSp>
        <p:nvCxnSpPr>
          <p:cNvPr id="2063" name="Straight Arrow Connector 2062"/>
          <p:cNvCxnSpPr/>
          <p:nvPr/>
        </p:nvCxnSpPr>
        <p:spPr>
          <a:xfrm>
            <a:off x="3347864" y="3984260"/>
            <a:ext cx="0" cy="12595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68" name="Snip Same Side Corner Rectangle 2067"/>
          <p:cNvSpPr/>
          <p:nvPr/>
        </p:nvSpPr>
        <p:spPr>
          <a:xfrm>
            <a:off x="6110817" y="365467"/>
            <a:ext cx="1701543" cy="449287"/>
          </a:xfrm>
          <a:prstGeom prst="snip2Same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SOLE TRADERS</a:t>
            </a:r>
            <a:endParaRPr lang="en-NZ" sz="1600" b="1" dirty="0"/>
          </a:p>
        </p:txBody>
      </p:sp>
      <p:sp>
        <p:nvSpPr>
          <p:cNvPr id="61" name="Snip Same Side Corner Rectangle 60"/>
          <p:cNvSpPr/>
          <p:nvPr/>
        </p:nvSpPr>
        <p:spPr>
          <a:xfrm>
            <a:off x="6108930" y="1100651"/>
            <a:ext cx="2771152" cy="449287"/>
          </a:xfrm>
          <a:prstGeom prst="snip2Same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PARTNERSHIPS, COMPANY, </a:t>
            </a:r>
          </a:p>
          <a:p>
            <a:pPr algn="ctr"/>
            <a:r>
              <a:rPr lang="en-US" sz="1600" b="1" dirty="0" smtClean="0"/>
              <a:t>CO-OPERATIVE</a:t>
            </a:r>
            <a:endParaRPr lang="en-NZ" sz="1600" b="1" dirty="0"/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6454479" y="4816208"/>
            <a:ext cx="533710" cy="189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6029199" y="6528222"/>
            <a:ext cx="81586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6271236" y="5979044"/>
            <a:ext cx="578624" cy="3427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6427878" y="5395145"/>
            <a:ext cx="533710" cy="6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Snip Same Side Corner Rectangle 47"/>
          <p:cNvSpPr/>
          <p:nvPr/>
        </p:nvSpPr>
        <p:spPr>
          <a:xfrm>
            <a:off x="6845069" y="4547234"/>
            <a:ext cx="2191427" cy="537949"/>
          </a:xfrm>
          <a:prstGeom prst="snip2Same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PRODUCT, PRICE,</a:t>
            </a:r>
          </a:p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PLACE, PROMOTION</a:t>
            </a:r>
            <a:endParaRPr lang="en-NZ" sz="1400" b="1" dirty="0">
              <a:solidFill>
                <a:srgbClr val="FF0000"/>
              </a:solidFill>
            </a:endParaRPr>
          </a:p>
        </p:txBody>
      </p:sp>
      <p:sp>
        <p:nvSpPr>
          <p:cNvPr id="95" name="Snip Same Side Corner Rectangle 94"/>
          <p:cNvSpPr/>
          <p:nvPr/>
        </p:nvSpPr>
        <p:spPr>
          <a:xfrm>
            <a:off x="6849860" y="5184671"/>
            <a:ext cx="2191427" cy="537949"/>
          </a:xfrm>
          <a:prstGeom prst="snip2Same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PRICE   </a:t>
            </a:r>
            <a:r>
              <a:rPr lang="en-US" b="1" dirty="0" err="1" smtClean="0">
                <a:solidFill>
                  <a:srgbClr val="FF0000"/>
                </a:solidFill>
              </a:rPr>
              <a:t>vs</a:t>
            </a:r>
            <a:endParaRPr lang="en-US" b="1" dirty="0" smtClean="0">
              <a:solidFill>
                <a:srgbClr val="FF0000"/>
              </a:solidFill>
            </a:endParaRP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NON-PRICE</a:t>
            </a:r>
            <a:endParaRPr lang="en-NZ" b="1" dirty="0">
              <a:solidFill>
                <a:srgbClr val="FF0000"/>
              </a:solidFill>
            </a:endParaRPr>
          </a:p>
        </p:txBody>
      </p:sp>
      <p:sp>
        <p:nvSpPr>
          <p:cNvPr id="96" name="Snip Same Side Corner Rectangle 95"/>
          <p:cNvSpPr/>
          <p:nvPr/>
        </p:nvSpPr>
        <p:spPr>
          <a:xfrm>
            <a:off x="6845068" y="5871764"/>
            <a:ext cx="2191427" cy="345104"/>
          </a:xfrm>
          <a:prstGeom prst="snip2Same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rgbClr val="7030A0"/>
                </a:solidFill>
              </a:rPr>
              <a:t>OUTPUT/INPUT</a:t>
            </a:r>
            <a:endParaRPr lang="en-NZ" sz="1400" b="1" dirty="0">
              <a:solidFill>
                <a:srgbClr val="7030A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864668" y="6343556"/>
            <a:ext cx="2074907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NEXT SLIDE</a:t>
            </a:r>
            <a:endParaRPr lang="en-NZ" b="1" dirty="0"/>
          </a:p>
        </p:txBody>
      </p:sp>
      <p:cxnSp>
        <p:nvCxnSpPr>
          <p:cNvPr id="34" name="Straight Arrow Connector 33"/>
          <p:cNvCxnSpPr/>
          <p:nvPr/>
        </p:nvCxnSpPr>
        <p:spPr>
          <a:xfrm flipV="1">
            <a:off x="5789955" y="2838670"/>
            <a:ext cx="664524" cy="3884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30" idx="3"/>
          </p:cNvCxnSpPr>
          <p:nvPr/>
        </p:nvCxnSpPr>
        <p:spPr>
          <a:xfrm flipV="1">
            <a:off x="5789955" y="3266270"/>
            <a:ext cx="726261" cy="64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30" idx="3"/>
          </p:cNvCxnSpPr>
          <p:nvPr/>
        </p:nvCxnSpPr>
        <p:spPr>
          <a:xfrm>
            <a:off x="5789955" y="3272671"/>
            <a:ext cx="786081" cy="3889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6593081" y="2594976"/>
            <a:ext cx="1981723" cy="38170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1400" b="1" dirty="0" smtClean="0">
                <a:solidFill>
                  <a:srgbClr val="FF0000"/>
                </a:solidFill>
              </a:rPr>
              <a:t>NATURAL RESOURCES</a:t>
            </a:r>
            <a:endParaRPr lang="en-NZ" sz="1400" b="1" dirty="0">
              <a:solidFill>
                <a:srgbClr val="FF0000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6593081" y="3062744"/>
            <a:ext cx="1981723" cy="38170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1400" b="1" dirty="0" smtClean="0">
                <a:solidFill>
                  <a:srgbClr val="FF0000"/>
                </a:solidFill>
              </a:rPr>
              <a:t>CAPITAL RESOURCES</a:t>
            </a:r>
            <a:endParaRPr lang="en-NZ" sz="1400" b="1" dirty="0">
              <a:solidFill>
                <a:srgbClr val="FF0000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6585318" y="3532922"/>
            <a:ext cx="1981723" cy="38170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1400" b="1" dirty="0" smtClean="0">
                <a:solidFill>
                  <a:srgbClr val="FF0000"/>
                </a:solidFill>
              </a:rPr>
              <a:t>HUMAN RESOURCES</a:t>
            </a:r>
            <a:endParaRPr lang="en-NZ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8792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25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9" grpId="0" animBg="1"/>
      <p:bldP spid="42" grpId="0" animBg="1"/>
      <p:bldP spid="43" grpId="0" animBg="1"/>
      <p:bldP spid="44" grpId="0" animBg="1"/>
      <p:bldP spid="2068" grpId="0" animBg="1"/>
      <p:bldP spid="61" grpId="0" animBg="1"/>
      <p:bldP spid="48" grpId="0" animBg="1"/>
      <p:bldP spid="95" grpId="0" animBg="1"/>
      <p:bldP spid="96" grpId="0" animBg="1"/>
      <p:bldP spid="55" grpId="0" animBg="1"/>
      <p:bldP spid="41" grpId="0" animBg="1"/>
      <p:bldP spid="59" grpId="0" animBg="1"/>
      <p:bldP spid="6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2636912"/>
            <a:ext cx="1872208" cy="108012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 smtClean="0">
                <a:solidFill>
                  <a:srgbClr val="FFC000"/>
                </a:solidFill>
                <a:effectLst/>
                <a:ea typeface="Calibri"/>
                <a:cs typeface="Times New Roman"/>
              </a:rPr>
              <a:t>GROWTH</a:t>
            </a:r>
            <a:endParaRPr lang="en-NZ" sz="2000" dirty="0">
              <a:solidFill>
                <a:srgbClr val="FFC000"/>
              </a:solidFill>
              <a:effectLst/>
              <a:ea typeface="Calibri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55777" y="1412776"/>
            <a:ext cx="2232248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/>
              <a:t>INTEGRATION</a:t>
            </a:r>
            <a:endParaRPr lang="en-NZ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555777" y="4504704"/>
            <a:ext cx="2593957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/>
              <a:t>DIVERSIFICATION</a:t>
            </a:r>
            <a:endParaRPr lang="en-NZ" sz="2400" b="1" dirty="0"/>
          </a:p>
        </p:txBody>
      </p:sp>
      <p:sp>
        <p:nvSpPr>
          <p:cNvPr id="6" name="Oval 5"/>
          <p:cNvSpPr/>
          <p:nvPr/>
        </p:nvSpPr>
        <p:spPr>
          <a:xfrm>
            <a:off x="6444208" y="620688"/>
            <a:ext cx="2088232" cy="936104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</a:rPr>
              <a:t>VERTICAL</a:t>
            </a:r>
            <a:endParaRPr lang="en-NZ" sz="2400" b="1" dirty="0">
              <a:solidFill>
                <a:srgbClr val="FFFF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6300192" y="2223995"/>
            <a:ext cx="2664296" cy="936104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</a:rPr>
              <a:t>HORIZONTAL</a:t>
            </a:r>
            <a:endParaRPr lang="en-NZ" sz="2400" b="1" dirty="0">
              <a:solidFill>
                <a:srgbClr val="FFFF00"/>
              </a:solidFill>
            </a:endParaRPr>
          </a:p>
        </p:txBody>
      </p:sp>
      <p:cxnSp>
        <p:nvCxnSpPr>
          <p:cNvPr id="9" name="Straight Arrow Connector 8"/>
          <p:cNvCxnSpPr>
            <a:stCxn id="3" idx="3"/>
            <a:endCxn id="6" idx="2"/>
          </p:cNvCxnSpPr>
          <p:nvPr/>
        </p:nvCxnSpPr>
        <p:spPr>
          <a:xfrm flipV="1">
            <a:off x="4788025" y="1088740"/>
            <a:ext cx="1656183" cy="58564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788025" y="1844824"/>
            <a:ext cx="1512167" cy="7920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2326446" y="1967210"/>
            <a:ext cx="445354" cy="66970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326446" y="3659001"/>
            <a:ext cx="373346" cy="84570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5079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55</Words>
  <Application>Microsoft Office PowerPoint</Application>
  <PresentationFormat>On-screen Show (4:3)</PresentationFormat>
  <Paragraphs>36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CONCEPT MAP</vt:lpstr>
      <vt:lpstr>PowerPoint Presentation</vt:lpstr>
      <vt:lpstr>PowerPoint Presentation</vt:lpstr>
    </vt:vector>
  </TitlesOfParts>
  <Company>Southern Cross Campus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 Dawson</dc:creator>
  <cp:lastModifiedBy>Raj Dawson</cp:lastModifiedBy>
  <cp:revision>10</cp:revision>
  <dcterms:created xsi:type="dcterms:W3CDTF">2014-04-06T04:25:29Z</dcterms:created>
  <dcterms:modified xsi:type="dcterms:W3CDTF">2016-02-07T04:06:44Z</dcterms:modified>
</cp:coreProperties>
</file>