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21A914B-5843-4483-BC45-D810237D99E3}" type="datetimeFigureOut">
              <a:rPr lang="en-NZ" smtClean="0"/>
              <a:t>30/05/2013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4D3AA372-038B-4F4E-9264-7B132FF5FA98}" type="slidenum">
              <a:rPr lang="en-NZ" smtClean="0"/>
              <a:t>‹#›</a:t>
            </a:fld>
            <a:endParaRPr lang="en-N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543800" cy="2152650"/>
          </a:xfrm>
        </p:spPr>
        <p:txBody>
          <a:bodyPr>
            <a:normAutofit/>
          </a:bodyPr>
          <a:lstStyle/>
          <a:p>
            <a:r>
              <a:rPr lang="en-NZ" sz="6000" b="1" dirty="0" smtClean="0"/>
              <a:t>EXTERNAL FACTORS</a:t>
            </a:r>
            <a:endParaRPr lang="en-NZ" sz="6000" b="1" dirty="0"/>
          </a:p>
        </p:txBody>
      </p:sp>
    </p:spTree>
    <p:extLst>
      <p:ext uri="{BB962C8B-B14F-4D97-AF65-F5344CB8AC3E}">
        <p14:creationId xmlns:p14="http://schemas.microsoft.com/office/powerpoint/2010/main" val="13074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667000" y="381000"/>
            <a:ext cx="4038600" cy="457200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 dirty="0" smtClean="0">
                <a:solidFill>
                  <a:schemeClr val="bg1"/>
                </a:solidFill>
              </a:rPr>
              <a:t>EXTERNAL </a:t>
            </a:r>
            <a:r>
              <a:rPr lang="en-GB" b="1" dirty="0">
                <a:solidFill>
                  <a:schemeClr val="bg1"/>
                </a:solidFill>
              </a:rPr>
              <a:t>FACTORS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3978275"/>
            <a:ext cx="4306888" cy="228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E</a:t>
            </a:r>
            <a:r>
              <a:rPr lang="en-GB" sz="2800" b="1"/>
              <a:t>NVIRONMENTAL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>
                <a:solidFill>
                  <a:srgbClr val="FFFF66"/>
                </a:solidFill>
              </a:rPr>
              <a:t> </a:t>
            </a:r>
            <a:r>
              <a:rPr lang="en-GB">
                <a:solidFill>
                  <a:srgbClr val="FFFF66"/>
                </a:solidFill>
              </a:rPr>
              <a:t>CONSERVATION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FFFF66"/>
                </a:solidFill>
              </a:rPr>
              <a:t> POLLUTION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>
                <a:solidFill>
                  <a:srgbClr val="FFFF66"/>
                </a:solidFill>
              </a:rPr>
              <a:t> EVIRONMENTAL DANGERS</a:t>
            </a:r>
            <a:endParaRPr lang="en-GB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486400" y="1096963"/>
            <a:ext cx="2506199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3300"/>
                </a:solidFill>
              </a:rPr>
              <a:t>   </a:t>
            </a:r>
            <a:r>
              <a:rPr lang="en-GB" sz="3600" b="1" dirty="0">
                <a:solidFill>
                  <a:srgbClr val="FF3300"/>
                </a:solidFill>
              </a:rPr>
              <a:t>L</a:t>
            </a:r>
            <a:r>
              <a:rPr lang="en-GB" sz="2800" b="1" dirty="0"/>
              <a:t>EGAL</a:t>
            </a:r>
            <a:endParaRPr lang="en-GB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 dirty="0">
                <a:solidFill>
                  <a:srgbClr val="66FFFF"/>
                </a:solidFill>
              </a:rPr>
              <a:t> </a:t>
            </a:r>
            <a:r>
              <a:rPr lang="en-GB" b="1" dirty="0">
                <a:solidFill>
                  <a:srgbClr val="66FFFF"/>
                </a:solidFill>
              </a:rPr>
              <a:t>TOTAL BAN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 dirty="0">
                <a:solidFill>
                  <a:srgbClr val="66FFFF"/>
                </a:solidFill>
              </a:rPr>
              <a:t> ZONING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 dirty="0">
                <a:solidFill>
                  <a:srgbClr val="66FFFF"/>
                </a:solidFill>
              </a:rPr>
              <a:t> SAFETY </a:t>
            </a:r>
            <a:r>
              <a:rPr lang="en-GB" b="1" dirty="0" smtClean="0">
                <a:solidFill>
                  <a:srgbClr val="66FFFF"/>
                </a:solidFill>
              </a:rPr>
              <a:t>STANDARDS</a:t>
            </a:r>
            <a:endParaRPr lang="en-GB" b="1" dirty="0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580063" y="4149725"/>
            <a:ext cx="338455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T</a:t>
            </a:r>
            <a:r>
              <a:rPr lang="en-GB" sz="2800" b="1"/>
              <a:t>RADE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CCCC"/>
                </a:solidFill>
              </a:rPr>
              <a:t>TARIFFS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FFCCCC"/>
                </a:solidFill>
              </a:rPr>
              <a:t> QUOTAS</a:t>
            </a:r>
            <a:endParaRPr lang="en-GB" sz="2800" b="1">
              <a:solidFill>
                <a:srgbClr val="FFCCCC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9388" y="1268413"/>
            <a:ext cx="5545137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FF3300"/>
                </a:solidFill>
              </a:rPr>
              <a:t>P</a:t>
            </a:r>
            <a:r>
              <a:rPr lang="en-GB" sz="2800" b="1"/>
              <a:t>OLITICAL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2000">
                <a:solidFill>
                  <a:srgbClr val="66FF33"/>
                </a:solidFill>
              </a:rPr>
              <a:t> </a:t>
            </a:r>
            <a:r>
              <a:rPr lang="en-GB" b="1">
                <a:solidFill>
                  <a:srgbClr val="66FF33"/>
                </a:solidFill>
              </a:rPr>
              <a:t>GENERAL ECONOMIC POLICIES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66FF33"/>
                </a:solidFill>
              </a:rPr>
              <a:t> TAXES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b="1">
                <a:solidFill>
                  <a:srgbClr val="66FF33"/>
                </a:solidFill>
              </a:rPr>
              <a:t> SUBSIDIES</a:t>
            </a:r>
            <a:endParaRPr lang="en-GB" b="1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810000" y="9144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b="1">
                <a:solidFill>
                  <a:srgbClr val="FF3300"/>
                </a:solidFill>
              </a:rPr>
              <a:t>PELT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3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3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3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5" grpId="0" autoUpdateAnimBg="0"/>
      <p:bldP spid="5126" grpId="0" autoUpdateAnimBg="0"/>
      <p:bldP spid="5128" grpId="0" autoUpdateAnimBg="0"/>
      <p:bldP spid="5129" grpId="0" autoUpdateAnimBg="0"/>
      <p:bldP spid="513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1124744"/>
            <a:ext cx="8712968" cy="5544616"/>
          </a:xfrm>
          <a:solidFill>
            <a:schemeClr val="bg1"/>
          </a:solidFill>
        </p:spPr>
        <p:txBody>
          <a:bodyPr/>
          <a:lstStyle/>
          <a:p>
            <a:r>
              <a:rPr lang="en-NZ" sz="2000" b="1" dirty="0" smtClean="0">
                <a:solidFill>
                  <a:srgbClr val="FFFF00"/>
                </a:solidFill>
              </a:rPr>
              <a:t>GENERAL ECONOMIC POLICIES:</a:t>
            </a:r>
            <a:r>
              <a:rPr lang="en-NZ" sz="2000" dirty="0" smtClean="0">
                <a:solidFill>
                  <a:srgbClr val="FFFF00"/>
                </a:solidFill>
              </a:rPr>
              <a:t> </a:t>
            </a:r>
            <a:r>
              <a:rPr lang="en-NZ" sz="2800" dirty="0" smtClean="0"/>
              <a:t>Govt. Policies vary during business cycles. When it’s boom time, the interest rates are increased to control inflation and during recession the opposite happens.</a:t>
            </a:r>
          </a:p>
          <a:p>
            <a:r>
              <a:rPr lang="en-NZ" sz="2000" b="1" dirty="0" smtClean="0">
                <a:solidFill>
                  <a:srgbClr val="FFFF00"/>
                </a:solidFill>
              </a:rPr>
              <a:t>TAXES:</a:t>
            </a:r>
            <a:r>
              <a:rPr lang="en-NZ" sz="2800" b="1" dirty="0" smtClean="0">
                <a:solidFill>
                  <a:srgbClr val="FFFF00"/>
                </a:solidFill>
              </a:rPr>
              <a:t>  </a:t>
            </a:r>
            <a:r>
              <a:rPr lang="en-NZ" sz="2800" dirty="0" smtClean="0"/>
              <a:t>The taxes that affect the companies are GST, Excise Duties, and Company Tax. An increase in any of these taxes will reduce production.</a:t>
            </a:r>
          </a:p>
          <a:p>
            <a:r>
              <a:rPr lang="en-NZ" sz="2000" b="1" dirty="0" smtClean="0">
                <a:solidFill>
                  <a:srgbClr val="FFFF00"/>
                </a:solidFill>
              </a:rPr>
              <a:t>SUBSIDIES</a:t>
            </a:r>
            <a:r>
              <a:rPr lang="en-NZ" sz="2800" dirty="0" smtClean="0"/>
              <a:t>: Payment by Government to help producers to reduce the cost of production, and thus increase output and reduce the price to consumers. Subsidies will always result in increase in supply</a:t>
            </a:r>
          </a:p>
          <a:p>
            <a:pPr>
              <a:buFontTx/>
              <a:buNone/>
            </a:pPr>
            <a:endParaRPr lang="en-GB" sz="2400" dirty="0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874712"/>
          </a:xfrm>
        </p:spPr>
        <p:txBody>
          <a:bodyPr>
            <a:normAutofit/>
          </a:bodyPr>
          <a:lstStyle/>
          <a:p>
            <a:r>
              <a:rPr lang="en-NZ" sz="4800" b="1" dirty="0" smtClean="0">
                <a:solidFill>
                  <a:srgbClr val="00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POLITICAL FACTORS</a:t>
            </a:r>
            <a:endParaRPr lang="en-GB" sz="4800" b="1" dirty="0" smtClean="0">
              <a:solidFill>
                <a:srgbClr val="00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  <p:bldP spid="266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850" y="1196975"/>
            <a:ext cx="8712646" cy="5328370"/>
          </a:xfrm>
          <a:solidFill>
            <a:srgbClr val="002060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NZ" sz="2800" b="1" dirty="0" smtClean="0">
                <a:solidFill>
                  <a:srgbClr val="FF0000"/>
                </a:solidFill>
              </a:rPr>
              <a:t>PREVENTION OF ENVIRONMENTAL DAMAGE</a:t>
            </a:r>
            <a:r>
              <a:rPr lang="en-NZ" sz="2800" dirty="0" smtClean="0"/>
              <a:t>: any production process which causes damage to the life cycles of protected species of bird, animal or marine life, will not be permitted. This affects the supply.</a:t>
            </a:r>
          </a:p>
          <a:p>
            <a:pPr>
              <a:lnSpc>
                <a:spcPct val="80000"/>
              </a:lnSpc>
            </a:pPr>
            <a:r>
              <a:rPr lang="en-NZ" sz="2800" b="1" dirty="0" smtClean="0">
                <a:solidFill>
                  <a:srgbClr val="FF0000"/>
                </a:solidFill>
              </a:rPr>
              <a:t>CONSERVATION MEASURES</a:t>
            </a:r>
            <a:r>
              <a:rPr lang="en-NZ" sz="2800" dirty="0" smtClean="0">
                <a:solidFill>
                  <a:srgbClr val="FF0000"/>
                </a:solidFill>
              </a:rPr>
              <a:t>:</a:t>
            </a:r>
            <a:r>
              <a:rPr lang="en-NZ" sz="2800" dirty="0" smtClean="0"/>
              <a:t> These measures are taken to protect what is left </a:t>
            </a:r>
            <a:r>
              <a:rPr lang="en-NZ" sz="2800" dirty="0" err="1" smtClean="0"/>
              <a:t>eg</a:t>
            </a:r>
            <a:r>
              <a:rPr lang="en-NZ" sz="2800" dirty="0" smtClean="0"/>
              <a:t> banning native logging on public land. 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NZ" sz="2800" dirty="0" smtClean="0"/>
              <a:t>Rules are brought in to reduce or recycle waste products </a:t>
            </a:r>
          </a:p>
          <a:p>
            <a:pPr marL="457200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NZ" sz="2800" dirty="0" smtClean="0"/>
              <a:t>or install special </a:t>
            </a:r>
            <a:r>
              <a:rPr lang="en-NZ" sz="2800" dirty="0" err="1" smtClean="0"/>
              <a:t>equipments</a:t>
            </a:r>
            <a:r>
              <a:rPr lang="en-NZ" sz="2800" dirty="0" smtClean="0"/>
              <a:t> to prevent discharge of </a:t>
            </a:r>
            <a:r>
              <a:rPr lang="en-NZ" sz="2800" dirty="0" err="1" smtClean="0"/>
              <a:t>toxicwastes</a:t>
            </a:r>
            <a:r>
              <a:rPr lang="en-NZ" sz="2800" dirty="0" smtClean="0"/>
              <a:t> </a:t>
            </a:r>
            <a:r>
              <a:rPr lang="en-NZ" sz="2800" dirty="0" smtClean="0"/>
              <a:t>to achieve the above objectives.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NZ" sz="2800" dirty="0" smtClean="0"/>
              <a:t>All these measures result in higher costs of production.</a:t>
            </a:r>
            <a:endParaRPr lang="en-GB" sz="2800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792163"/>
          </a:xfrm>
        </p:spPr>
        <p:txBody>
          <a:bodyPr/>
          <a:lstStyle/>
          <a:p>
            <a:r>
              <a:rPr lang="en-NZ" sz="4000" b="1" smtClean="0">
                <a:solidFill>
                  <a:srgbClr val="FFFF00"/>
                </a:solidFill>
              </a:rPr>
              <a:t>ENVIRONMENTAL FACTORS</a:t>
            </a:r>
            <a:endParaRPr lang="en-GB" sz="40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76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nimBg="1"/>
      <p:bldP spid="276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981075"/>
            <a:ext cx="7772400" cy="5616575"/>
          </a:xfrm>
          <a:solidFill>
            <a:srgbClr val="7030A0"/>
          </a:solidFill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400" b="1" dirty="0" smtClean="0">
                <a:solidFill>
                  <a:srgbClr val="FF0000"/>
                </a:solidFill>
              </a:rPr>
              <a:t>WHAT?</a:t>
            </a:r>
          </a:p>
          <a:p>
            <a:pPr marL="609600" indent="-609600">
              <a:lnSpc>
                <a:spcPct val="80000"/>
              </a:lnSpc>
            </a:pPr>
            <a:r>
              <a:rPr lang="en-NZ" sz="2400" b="1" dirty="0" smtClean="0">
                <a:solidFill>
                  <a:srgbClr val="FF0000"/>
                </a:solidFill>
              </a:rPr>
              <a:t>WHERE?</a:t>
            </a:r>
          </a:p>
          <a:p>
            <a:pPr marL="609600" indent="-609600">
              <a:lnSpc>
                <a:spcPct val="80000"/>
              </a:lnSpc>
            </a:pPr>
            <a:r>
              <a:rPr lang="en-NZ" sz="2400" b="1" dirty="0" smtClean="0">
                <a:solidFill>
                  <a:srgbClr val="FF0000"/>
                </a:solidFill>
              </a:rPr>
              <a:t>HOW</a:t>
            </a:r>
            <a:r>
              <a:rPr lang="en-NZ" sz="2400" b="1" dirty="0" smtClean="0">
                <a:solidFill>
                  <a:srgbClr val="FF0000"/>
                </a:solidFill>
              </a:rPr>
              <a:t>?</a:t>
            </a:r>
            <a:endParaRPr lang="en-NZ" sz="2400" b="1" dirty="0" smtClean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NZ" sz="3000" dirty="0" smtClean="0"/>
              <a:t>‘WHAT’ – </a:t>
            </a:r>
            <a:r>
              <a:rPr lang="en-NZ" sz="3000" b="1" dirty="0" smtClean="0">
                <a:solidFill>
                  <a:srgbClr val="FFFF00"/>
                </a:solidFill>
              </a:rPr>
              <a:t>TOTAL BANS</a:t>
            </a:r>
            <a:r>
              <a:rPr lang="en-NZ" sz="3000" dirty="0" smtClean="0"/>
              <a:t>: Demerit goods or harmful goods are sometimes banned, which impacts on supply</a:t>
            </a:r>
            <a:r>
              <a:rPr lang="en-NZ" sz="3000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NZ" sz="30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NZ" sz="3000" dirty="0" smtClean="0"/>
              <a:t>WHERE? – </a:t>
            </a:r>
            <a:r>
              <a:rPr lang="en-NZ" sz="3000" b="1" dirty="0" smtClean="0">
                <a:solidFill>
                  <a:srgbClr val="FFFF00"/>
                </a:solidFill>
              </a:rPr>
              <a:t>ZONING LAWS</a:t>
            </a:r>
            <a:r>
              <a:rPr lang="en-NZ" sz="3000" dirty="0" smtClean="0"/>
              <a:t>: These laws determine the type of activities allowed in certain areas. Such regulations will affect the supply when cost of compliance is added on</a:t>
            </a:r>
            <a:r>
              <a:rPr lang="en-NZ" sz="3000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en-NZ" sz="3000" dirty="0" smtClean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NZ" sz="3000" dirty="0" smtClean="0"/>
              <a:t>HOW? – </a:t>
            </a:r>
            <a:r>
              <a:rPr lang="en-NZ" sz="3000" b="1" dirty="0" smtClean="0">
                <a:solidFill>
                  <a:srgbClr val="FFFF00"/>
                </a:solidFill>
              </a:rPr>
              <a:t>SAFETY STANDARDS:  </a:t>
            </a:r>
            <a:r>
              <a:rPr lang="en-NZ" sz="3000" dirty="0" smtClean="0"/>
              <a:t>Govt. can influence </a:t>
            </a:r>
            <a:r>
              <a:rPr lang="en-NZ" sz="3000" i="1" dirty="0" smtClean="0"/>
              <a:t>how </a:t>
            </a:r>
            <a:r>
              <a:rPr lang="en-NZ" sz="3000" dirty="0" smtClean="0"/>
              <a:t>goods &amp; services are produced.</a:t>
            </a:r>
            <a:r>
              <a:rPr lang="en-NZ" sz="3000" i="1" dirty="0" smtClean="0"/>
              <a:t> </a:t>
            </a:r>
            <a:r>
              <a:rPr lang="en-NZ" sz="3000" dirty="0" smtClean="0"/>
              <a:t>For example improving safety of workers or fitting safety devices in machines; rest period for commercial drivers; bright coloured clothing etc. They all result in increase in costs of production</a:t>
            </a:r>
            <a:r>
              <a:rPr lang="en-NZ" sz="2400" dirty="0" smtClean="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NZ" sz="2400" dirty="0" smtClean="0"/>
              <a:t> </a:t>
            </a:r>
            <a:endParaRPr lang="en-GB" sz="2400" dirty="0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647700"/>
          </a:xfrm>
        </p:spPr>
        <p:txBody>
          <a:bodyPr>
            <a:normAutofit fontScale="90000"/>
          </a:bodyPr>
          <a:lstStyle/>
          <a:p>
            <a:r>
              <a:rPr lang="en-NZ" sz="4000" b="1" smtClean="0"/>
              <a:t>LEGAL FACTORS</a:t>
            </a:r>
            <a:endParaRPr lang="en-GB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86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  <p:bldP spid="286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341438"/>
            <a:ext cx="8207375" cy="5040312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NZ" sz="2800" dirty="0" smtClean="0">
                <a:solidFill>
                  <a:srgbClr val="66FFFF"/>
                </a:solidFill>
              </a:rPr>
              <a:t>Overseas Governments impose restrictions to protect </a:t>
            </a:r>
          </a:p>
          <a:p>
            <a:pPr marL="609600" indent="-609600">
              <a:buFontTx/>
              <a:buNone/>
            </a:pPr>
            <a:r>
              <a:rPr lang="en-NZ" sz="2800" dirty="0" smtClean="0">
                <a:solidFill>
                  <a:srgbClr val="66FFFF"/>
                </a:solidFill>
              </a:rPr>
              <a:t>their local industries. Such protections impact on </a:t>
            </a:r>
          </a:p>
          <a:p>
            <a:pPr marL="609600" indent="-609600">
              <a:buFontTx/>
              <a:buNone/>
            </a:pPr>
            <a:r>
              <a:rPr lang="en-NZ" sz="2800" dirty="0" smtClean="0">
                <a:solidFill>
                  <a:srgbClr val="66FFFF"/>
                </a:solidFill>
              </a:rPr>
              <a:t>the supply of  NZ EXPORTERS:</a:t>
            </a:r>
          </a:p>
          <a:p>
            <a:pPr marL="609600" indent="-609600">
              <a:buFontTx/>
              <a:buAutoNum type="arabicPeriod"/>
            </a:pPr>
            <a:r>
              <a:rPr lang="en-NZ" sz="2800" dirty="0" smtClean="0">
                <a:solidFill>
                  <a:srgbClr val="FFFF00"/>
                </a:solidFill>
              </a:rPr>
              <a:t>TARIFFS</a:t>
            </a:r>
            <a:r>
              <a:rPr lang="en-NZ" sz="2800" dirty="0" smtClean="0">
                <a:solidFill>
                  <a:srgbClr val="66FFFF"/>
                </a:solidFill>
              </a:rPr>
              <a:t>: These are taxes on imported goods. It makes the imported goods more expensive, thus helping local producers.</a:t>
            </a:r>
          </a:p>
          <a:p>
            <a:pPr marL="609600" indent="-609600">
              <a:buFontTx/>
              <a:buAutoNum type="arabicPeriod"/>
            </a:pPr>
            <a:r>
              <a:rPr lang="en-NZ" sz="2800" dirty="0" smtClean="0">
                <a:solidFill>
                  <a:srgbClr val="FFFF00"/>
                </a:solidFill>
              </a:rPr>
              <a:t>QUOTA:</a:t>
            </a:r>
            <a:r>
              <a:rPr lang="en-NZ" sz="2800" dirty="0" smtClean="0">
                <a:solidFill>
                  <a:srgbClr val="66FFFF"/>
                </a:solidFill>
              </a:rPr>
              <a:t> These are restrictions on the </a:t>
            </a:r>
            <a:r>
              <a:rPr lang="en-NZ" sz="2800" i="1" dirty="0" smtClean="0">
                <a:solidFill>
                  <a:srgbClr val="FF0000"/>
                </a:solidFill>
              </a:rPr>
              <a:t>quantity</a:t>
            </a:r>
            <a:r>
              <a:rPr lang="en-NZ" sz="2800" dirty="0" smtClean="0">
                <a:solidFill>
                  <a:srgbClr val="FF0000"/>
                </a:solidFill>
              </a:rPr>
              <a:t> </a:t>
            </a:r>
            <a:r>
              <a:rPr lang="en-NZ" sz="2800" dirty="0" smtClean="0">
                <a:solidFill>
                  <a:srgbClr val="66FFFF"/>
                </a:solidFill>
              </a:rPr>
              <a:t>of goods allowed into a country. This will cause the supply of exporters to fall.</a:t>
            </a:r>
            <a:endParaRPr lang="en-GB" sz="2800" dirty="0" smtClean="0">
              <a:solidFill>
                <a:srgbClr val="66FFFF"/>
              </a:solidFill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1143000"/>
          </a:xfrm>
        </p:spPr>
        <p:txBody>
          <a:bodyPr/>
          <a:lstStyle/>
          <a:p>
            <a:r>
              <a:rPr lang="en-NZ" b="1" dirty="0" smtClean="0">
                <a:solidFill>
                  <a:srgbClr val="FF99FF"/>
                </a:solidFill>
              </a:rPr>
              <a:t>TRADE RESTRICTIONS</a:t>
            </a:r>
            <a:endParaRPr lang="en-GB" b="1" dirty="0" smtClean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6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6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15</TotalTime>
  <Words>408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EXTERNAL FACTORS</vt:lpstr>
      <vt:lpstr>PowerPoint Presentation</vt:lpstr>
      <vt:lpstr>POLITICAL FACTORS</vt:lpstr>
      <vt:lpstr>ENVIRONMENTAL FACTORS</vt:lpstr>
      <vt:lpstr>LEGAL FACTORS</vt:lpstr>
      <vt:lpstr>TRADE RESTRICTIONS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FACTORS</dc:title>
  <dc:creator>Raj Dawson</dc:creator>
  <cp:lastModifiedBy>Raj Dawson</cp:lastModifiedBy>
  <cp:revision>2</cp:revision>
  <dcterms:created xsi:type="dcterms:W3CDTF">2013-05-29T22:43:20Z</dcterms:created>
  <dcterms:modified xsi:type="dcterms:W3CDTF">2013-05-29T22:58:35Z</dcterms:modified>
</cp:coreProperties>
</file>