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61" r:id="rId3"/>
    <p:sldId id="257" r:id="rId4"/>
    <p:sldId id="258" r:id="rId5"/>
    <p:sldId id="259" r:id="rId6"/>
    <p:sldId id="260" r:id="rId7"/>
    <p:sldId id="262" r:id="rId8"/>
    <p:sldId id="263" r:id="rId9"/>
    <p:sldId id="264" r:id="rId10"/>
    <p:sldId id="265" r:id="rId11"/>
    <p:sldId id="266" r:id="rId12"/>
    <p:sldId id="267" r:id="rId13"/>
    <p:sldId id="268" r:id="rId14"/>
    <p:sldId id="269" r:id="rId15"/>
    <p:sldId id="271" r:id="rId16"/>
    <p:sldId id="270" r:id="rId17"/>
    <p:sldId id="273" r:id="rId18"/>
    <p:sldId id="274" r:id="rId19"/>
    <p:sldId id="277" r:id="rId20"/>
    <p:sldId id="275" r:id="rId21"/>
    <p:sldId id="276" r:id="rId22"/>
    <p:sldId id="278" r:id="rId23"/>
    <p:sldId id="279" r:id="rId24"/>
    <p:sldId id="280" r:id="rId25"/>
    <p:sldId id="281" r:id="rId26"/>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00FF"/>
    <a:srgbClr val="CC00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3E451BCE-BC24-4B37-A768-FE3504F99589}" type="datetimeFigureOut">
              <a:rPr lang="en-NZ" smtClean="0"/>
              <a:t>8/02/2017</a:t>
            </a:fld>
            <a:endParaRPr lang="en-NZ"/>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1E5EF7B-9573-4952-A508-B2C5C188CEB2}" type="slidenum">
              <a:rPr lang="en-NZ" smtClean="0"/>
              <a:t>‹#›</a:t>
            </a:fld>
            <a:endParaRPr lang="en-NZ"/>
          </a:p>
        </p:txBody>
      </p:sp>
    </p:spTree>
    <p:extLst>
      <p:ext uri="{BB962C8B-B14F-4D97-AF65-F5344CB8AC3E}">
        <p14:creationId xmlns:p14="http://schemas.microsoft.com/office/powerpoint/2010/main" val="2212306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D0AC9762-8D72-4C16-9390-23D2C393CF32}" type="datetimeFigureOut">
              <a:rPr lang="en-NZ" smtClean="0"/>
              <a:t>8/02/2017</a:t>
            </a:fld>
            <a:endParaRPr lang="en-NZ"/>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CE7DCC4A-D0AF-43CB-92D3-22CB971E67DA}" type="slidenum">
              <a:rPr lang="en-NZ" smtClean="0"/>
              <a:t>‹#›</a:t>
            </a:fld>
            <a:endParaRPr lang="en-NZ"/>
          </a:p>
        </p:txBody>
      </p:sp>
    </p:spTree>
    <p:extLst>
      <p:ext uri="{BB962C8B-B14F-4D97-AF65-F5344CB8AC3E}">
        <p14:creationId xmlns:p14="http://schemas.microsoft.com/office/powerpoint/2010/main" val="2458435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E7DCC4A-D0AF-43CB-92D3-22CB971E67DA}" type="slidenum">
              <a:rPr lang="en-NZ" smtClean="0"/>
              <a:t>16</a:t>
            </a:fld>
            <a:endParaRPr lang="en-NZ"/>
          </a:p>
        </p:txBody>
      </p:sp>
    </p:spTree>
    <p:extLst>
      <p:ext uri="{BB962C8B-B14F-4D97-AF65-F5344CB8AC3E}">
        <p14:creationId xmlns:p14="http://schemas.microsoft.com/office/powerpoint/2010/main" val="193814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E7DCC4A-D0AF-43CB-92D3-22CB971E67DA}" type="slidenum">
              <a:rPr lang="en-NZ" smtClean="0"/>
              <a:t>20</a:t>
            </a:fld>
            <a:endParaRPr lang="en-NZ"/>
          </a:p>
        </p:txBody>
      </p:sp>
    </p:spTree>
    <p:extLst>
      <p:ext uri="{BB962C8B-B14F-4D97-AF65-F5344CB8AC3E}">
        <p14:creationId xmlns:p14="http://schemas.microsoft.com/office/powerpoint/2010/main" val="4083183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E7DCC4A-D0AF-43CB-92D3-22CB971E67DA}" type="slidenum">
              <a:rPr lang="en-NZ" smtClean="0"/>
              <a:t>25</a:t>
            </a:fld>
            <a:endParaRPr lang="en-NZ"/>
          </a:p>
        </p:txBody>
      </p:sp>
    </p:spTree>
    <p:extLst>
      <p:ext uri="{BB962C8B-B14F-4D97-AF65-F5344CB8AC3E}">
        <p14:creationId xmlns:p14="http://schemas.microsoft.com/office/powerpoint/2010/main" val="516028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008B2DF4-362D-43FC-AD1B-44E2E3ABD8AC}" type="datetimeFigureOut">
              <a:rPr lang="en-NZ" smtClean="0"/>
              <a:t>8/02/2017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D725127-EB51-4393-8AB0-887F0D7EB9F1}" type="slidenum">
              <a:rPr lang="en-NZ" smtClean="0"/>
              <a:t>‹#›</a:t>
            </a:fld>
            <a:endParaRPr lang="en-NZ"/>
          </a:p>
        </p:txBody>
      </p:sp>
    </p:spTree>
    <p:extLst>
      <p:ext uri="{BB962C8B-B14F-4D97-AF65-F5344CB8AC3E}">
        <p14:creationId xmlns:p14="http://schemas.microsoft.com/office/powerpoint/2010/main" val="1870878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08B2DF4-362D-43FC-AD1B-44E2E3ABD8AC}" type="datetimeFigureOut">
              <a:rPr lang="en-NZ" smtClean="0"/>
              <a:t>8/02/2017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D725127-EB51-4393-8AB0-887F0D7EB9F1}" type="slidenum">
              <a:rPr lang="en-NZ" smtClean="0"/>
              <a:t>‹#›</a:t>
            </a:fld>
            <a:endParaRPr lang="en-NZ"/>
          </a:p>
        </p:txBody>
      </p:sp>
    </p:spTree>
    <p:extLst>
      <p:ext uri="{BB962C8B-B14F-4D97-AF65-F5344CB8AC3E}">
        <p14:creationId xmlns:p14="http://schemas.microsoft.com/office/powerpoint/2010/main" val="2439255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08B2DF4-362D-43FC-AD1B-44E2E3ABD8AC}" type="datetimeFigureOut">
              <a:rPr lang="en-NZ" smtClean="0"/>
              <a:t>8/02/2017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D725127-EB51-4393-8AB0-887F0D7EB9F1}" type="slidenum">
              <a:rPr lang="en-NZ" smtClean="0"/>
              <a:t>‹#›</a:t>
            </a:fld>
            <a:endParaRPr lang="en-NZ"/>
          </a:p>
        </p:txBody>
      </p:sp>
    </p:spTree>
    <p:extLst>
      <p:ext uri="{BB962C8B-B14F-4D97-AF65-F5344CB8AC3E}">
        <p14:creationId xmlns:p14="http://schemas.microsoft.com/office/powerpoint/2010/main" val="4080643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08B2DF4-362D-43FC-AD1B-44E2E3ABD8AC}" type="datetimeFigureOut">
              <a:rPr lang="en-NZ" smtClean="0"/>
              <a:t>8/02/2017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D725127-EB51-4393-8AB0-887F0D7EB9F1}" type="slidenum">
              <a:rPr lang="en-NZ" smtClean="0"/>
              <a:t>‹#›</a:t>
            </a:fld>
            <a:endParaRPr lang="en-NZ"/>
          </a:p>
        </p:txBody>
      </p:sp>
    </p:spTree>
    <p:extLst>
      <p:ext uri="{BB962C8B-B14F-4D97-AF65-F5344CB8AC3E}">
        <p14:creationId xmlns:p14="http://schemas.microsoft.com/office/powerpoint/2010/main" val="3840283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8B2DF4-362D-43FC-AD1B-44E2E3ABD8AC}" type="datetimeFigureOut">
              <a:rPr lang="en-NZ" smtClean="0"/>
              <a:t>8/02/2017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D725127-EB51-4393-8AB0-887F0D7EB9F1}" type="slidenum">
              <a:rPr lang="en-NZ" smtClean="0"/>
              <a:t>‹#›</a:t>
            </a:fld>
            <a:endParaRPr lang="en-NZ"/>
          </a:p>
        </p:txBody>
      </p:sp>
    </p:spTree>
    <p:extLst>
      <p:ext uri="{BB962C8B-B14F-4D97-AF65-F5344CB8AC3E}">
        <p14:creationId xmlns:p14="http://schemas.microsoft.com/office/powerpoint/2010/main" val="1665708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008B2DF4-362D-43FC-AD1B-44E2E3ABD8AC}" type="datetimeFigureOut">
              <a:rPr lang="en-NZ" smtClean="0"/>
              <a:t>8/02/2017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D725127-EB51-4393-8AB0-887F0D7EB9F1}" type="slidenum">
              <a:rPr lang="en-NZ" smtClean="0"/>
              <a:t>‹#›</a:t>
            </a:fld>
            <a:endParaRPr lang="en-NZ"/>
          </a:p>
        </p:txBody>
      </p:sp>
    </p:spTree>
    <p:extLst>
      <p:ext uri="{BB962C8B-B14F-4D97-AF65-F5344CB8AC3E}">
        <p14:creationId xmlns:p14="http://schemas.microsoft.com/office/powerpoint/2010/main" val="2186626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008B2DF4-362D-43FC-AD1B-44E2E3ABD8AC}" type="datetimeFigureOut">
              <a:rPr lang="en-NZ" smtClean="0"/>
              <a:t>8/02/2017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8D725127-EB51-4393-8AB0-887F0D7EB9F1}" type="slidenum">
              <a:rPr lang="en-NZ" smtClean="0"/>
              <a:t>‹#›</a:t>
            </a:fld>
            <a:endParaRPr lang="en-NZ"/>
          </a:p>
        </p:txBody>
      </p:sp>
    </p:spTree>
    <p:extLst>
      <p:ext uri="{BB962C8B-B14F-4D97-AF65-F5344CB8AC3E}">
        <p14:creationId xmlns:p14="http://schemas.microsoft.com/office/powerpoint/2010/main" val="247343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008B2DF4-362D-43FC-AD1B-44E2E3ABD8AC}" type="datetimeFigureOut">
              <a:rPr lang="en-NZ" smtClean="0"/>
              <a:t>8/02/2017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8D725127-EB51-4393-8AB0-887F0D7EB9F1}" type="slidenum">
              <a:rPr lang="en-NZ" smtClean="0"/>
              <a:t>‹#›</a:t>
            </a:fld>
            <a:endParaRPr lang="en-NZ"/>
          </a:p>
        </p:txBody>
      </p:sp>
    </p:spTree>
    <p:extLst>
      <p:ext uri="{BB962C8B-B14F-4D97-AF65-F5344CB8AC3E}">
        <p14:creationId xmlns:p14="http://schemas.microsoft.com/office/powerpoint/2010/main" val="2098618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8B2DF4-362D-43FC-AD1B-44E2E3ABD8AC}" type="datetimeFigureOut">
              <a:rPr lang="en-NZ" smtClean="0"/>
              <a:t>8/02/2017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8D725127-EB51-4393-8AB0-887F0D7EB9F1}" type="slidenum">
              <a:rPr lang="en-NZ" smtClean="0"/>
              <a:t>‹#›</a:t>
            </a:fld>
            <a:endParaRPr lang="en-NZ"/>
          </a:p>
        </p:txBody>
      </p:sp>
    </p:spTree>
    <p:extLst>
      <p:ext uri="{BB962C8B-B14F-4D97-AF65-F5344CB8AC3E}">
        <p14:creationId xmlns:p14="http://schemas.microsoft.com/office/powerpoint/2010/main" val="2067086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8B2DF4-362D-43FC-AD1B-44E2E3ABD8AC}" type="datetimeFigureOut">
              <a:rPr lang="en-NZ" smtClean="0"/>
              <a:t>8/02/2017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D725127-EB51-4393-8AB0-887F0D7EB9F1}" type="slidenum">
              <a:rPr lang="en-NZ" smtClean="0"/>
              <a:t>‹#›</a:t>
            </a:fld>
            <a:endParaRPr lang="en-NZ"/>
          </a:p>
        </p:txBody>
      </p:sp>
    </p:spTree>
    <p:extLst>
      <p:ext uri="{BB962C8B-B14F-4D97-AF65-F5344CB8AC3E}">
        <p14:creationId xmlns:p14="http://schemas.microsoft.com/office/powerpoint/2010/main" val="1523323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8B2DF4-362D-43FC-AD1B-44E2E3ABD8AC}" type="datetimeFigureOut">
              <a:rPr lang="en-NZ" smtClean="0"/>
              <a:t>8/02/2017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D725127-EB51-4393-8AB0-887F0D7EB9F1}" type="slidenum">
              <a:rPr lang="en-NZ" smtClean="0"/>
              <a:t>‹#›</a:t>
            </a:fld>
            <a:endParaRPr lang="en-NZ"/>
          </a:p>
        </p:txBody>
      </p:sp>
    </p:spTree>
    <p:extLst>
      <p:ext uri="{BB962C8B-B14F-4D97-AF65-F5344CB8AC3E}">
        <p14:creationId xmlns:p14="http://schemas.microsoft.com/office/powerpoint/2010/main" val="286693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B2DF4-362D-43FC-AD1B-44E2E3ABD8AC}" type="datetimeFigureOut">
              <a:rPr lang="en-NZ" smtClean="0"/>
              <a:t>8/02/2017</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25127-EB51-4393-8AB0-887F0D7EB9F1}" type="slidenum">
              <a:rPr lang="en-NZ" smtClean="0"/>
              <a:t>‹#›</a:t>
            </a:fld>
            <a:endParaRPr lang="en-NZ"/>
          </a:p>
        </p:txBody>
      </p:sp>
    </p:spTree>
    <p:extLst>
      <p:ext uri="{BB962C8B-B14F-4D97-AF65-F5344CB8AC3E}">
        <p14:creationId xmlns:p14="http://schemas.microsoft.com/office/powerpoint/2010/main" val="1601175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NZ" sz="6000" b="1" dirty="0" smtClean="0">
                <a:solidFill>
                  <a:srgbClr val="FF0000"/>
                </a:solidFill>
              </a:rPr>
              <a:t>HUMAN RESOURCE MANAGEMENT</a:t>
            </a:r>
            <a:endParaRPr lang="en-NZ" sz="6000" b="1" dirty="0">
              <a:solidFill>
                <a:srgbClr val="FF0000"/>
              </a:solidFill>
            </a:endParaRPr>
          </a:p>
        </p:txBody>
      </p:sp>
      <p:sp>
        <p:nvSpPr>
          <p:cNvPr id="3" name="Subtitle 2"/>
          <p:cNvSpPr>
            <a:spLocks noGrp="1"/>
          </p:cNvSpPr>
          <p:nvPr>
            <p:ph type="subTitle" idx="1"/>
          </p:nvPr>
        </p:nvSpPr>
        <p:spPr/>
        <p:txBody>
          <a:bodyPr>
            <a:normAutofit/>
          </a:bodyPr>
          <a:lstStyle/>
          <a:p>
            <a:r>
              <a:rPr lang="en-NZ" sz="5400" b="1" dirty="0" smtClean="0">
                <a:solidFill>
                  <a:srgbClr val="002060"/>
                </a:solidFill>
              </a:rPr>
              <a:t>Key Points</a:t>
            </a:r>
            <a:endParaRPr lang="en-NZ" sz="5400" b="1" dirty="0">
              <a:solidFill>
                <a:srgbClr val="002060"/>
              </a:solidFill>
            </a:endParaRPr>
          </a:p>
        </p:txBody>
      </p:sp>
    </p:spTree>
    <p:extLst>
      <p:ext uri="{BB962C8B-B14F-4D97-AF65-F5344CB8AC3E}">
        <p14:creationId xmlns:p14="http://schemas.microsoft.com/office/powerpoint/2010/main" val="489645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267" t="14280" r="24160" b="9182"/>
          <a:stretch/>
        </p:blipFill>
        <p:spPr bwMode="auto">
          <a:xfrm>
            <a:off x="467544" y="116631"/>
            <a:ext cx="8424936" cy="6548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483768" y="116631"/>
            <a:ext cx="720080" cy="360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810636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562074"/>
          </a:xfrm>
        </p:spPr>
        <p:txBody>
          <a:bodyPr>
            <a:normAutofit fontScale="90000"/>
          </a:bodyPr>
          <a:lstStyle/>
          <a:p>
            <a:r>
              <a:rPr lang="en-NZ" dirty="0" smtClean="0"/>
              <a:t>Staff Retention</a:t>
            </a:r>
            <a:endParaRPr lang="en-NZ" dirty="0"/>
          </a:p>
        </p:txBody>
      </p:sp>
      <p:sp>
        <p:nvSpPr>
          <p:cNvPr id="3" name="Content Placeholder 2"/>
          <p:cNvSpPr>
            <a:spLocks noGrp="1"/>
          </p:cNvSpPr>
          <p:nvPr>
            <p:ph idx="1"/>
          </p:nvPr>
        </p:nvSpPr>
        <p:spPr>
          <a:xfrm>
            <a:off x="457200" y="764704"/>
            <a:ext cx="8579296" cy="5976664"/>
          </a:xfrm>
        </p:spPr>
        <p:txBody>
          <a:bodyPr>
            <a:noAutofit/>
          </a:bodyPr>
          <a:lstStyle/>
          <a:p>
            <a:r>
              <a:rPr lang="en-NZ" sz="2800" dirty="0" smtClean="0"/>
              <a:t>All businesses are affected by staff </a:t>
            </a:r>
            <a:r>
              <a:rPr lang="en-NZ" sz="2800" b="1" dirty="0" smtClean="0">
                <a:solidFill>
                  <a:srgbClr val="FF0000"/>
                </a:solidFill>
              </a:rPr>
              <a:t>‘turnover’.</a:t>
            </a:r>
          </a:p>
          <a:p>
            <a:r>
              <a:rPr lang="en-NZ" sz="2800" b="1" dirty="0">
                <a:solidFill>
                  <a:srgbClr val="FF0000"/>
                </a:solidFill>
              </a:rPr>
              <a:t>Turnover </a:t>
            </a:r>
            <a:r>
              <a:rPr lang="en-NZ" sz="2800" dirty="0"/>
              <a:t>refers to the human resource </a:t>
            </a:r>
            <a:r>
              <a:rPr lang="en-NZ" sz="2800" i="1" dirty="0"/>
              <a:t>movement</a:t>
            </a:r>
            <a:r>
              <a:rPr lang="en-NZ" sz="2800" dirty="0"/>
              <a:t> from a </a:t>
            </a:r>
            <a:r>
              <a:rPr lang="en-NZ" sz="2800" b="1" dirty="0"/>
              <a:t>department</a:t>
            </a:r>
            <a:r>
              <a:rPr lang="en-NZ" sz="2800" dirty="0"/>
              <a:t> or </a:t>
            </a:r>
            <a:r>
              <a:rPr lang="en-NZ" sz="2800" b="1" dirty="0"/>
              <a:t>organisation</a:t>
            </a:r>
            <a:r>
              <a:rPr lang="en-NZ" sz="2800" dirty="0"/>
              <a:t>. That is, employees moving on from a job for one reason or another. </a:t>
            </a:r>
            <a:endParaRPr lang="en-NZ" sz="2800" dirty="0" smtClean="0"/>
          </a:p>
          <a:p>
            <a:r>
              <a:rPr lang="en-NZ" sz="2800" dirty="0" smtClean="0"/>
              <a:t>The </a:t>
            </a:r>
            <a:r>
              <a:rPr lang="en-NZ" sz="2800" dirty="0"/>
              <a:t>effectiveness of HRM programmes and </a:t>
            </a:r>
            <a:r>
              <a:rPr lang="en-NZ" sz="2800" dirty="0" smtClean="0"/>
              <a:t>activities</a:t>
            </a:r>
            <a:r>
              <a:rPr lang="en-NZ" sz="2800" dirty="0"/>
              <a:t> </a:t>
            </a:r>
            <a:r>
              <a:rPr lang="en-NZ" sz="2800" dirty="0" smtClean="0"/>
              <a:t>can be seen by the turnover.</a:t>
            </a:r>
          </a:p>
          <a:p>
            <a:r>
              <a:rPr lang="en-NZ" sz="2800" dirty="0"/>
              <a:t>Effective management of turnover can identify problem areas and help HRM to develop suitable strategies. </a:t>
            </a:r>
            <a:endParaRPr lang="en-NZ" sz="2800" dirty="0" smtClean="0"/>
          </a:p>
          <a:p>
            <a:r>
              <a:rPr lang="en-NZ" sz="2800" dirty="0"/>
              <a:t>A</a:t>
            </a:r>
            <a:r>
              <a:rPr lang="en-NZ" sz="2800" dirty="0" smtClean="0"/>
              <a:t> </a:t>
            </a:r>
            <a:r>
              <a:rPr lang="en-NZ" sz="2800" dirty="0"/>
              <a:t>high turnover of staff due to retention issues, this will result in low staff morale, poor service delivery, damage to your organisation brand and your reputation in the market place, and most importantly will be impacting on your financial bottom line. </a:t>
            </a:r>
          </a:p>
        </p:txBody>
      </p:sp>
    </p:spTree>
    <p:extLst>
      <p:ext uri="{BB962C8B-B14F-4D97-AF65-F5344CB8AC3E}">
        <p14:creationId xmlns:p14="http://schemas.microsoft.com/office/powerpoint/2010/main" val="188884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562074"/>
          </a:xfrm>
        </p:spPr>
        <p:txBody>
          <a:bodyPr>
            <a:normAutofit fontScale="90000"/>
          </a:bodyPr>
          <a:lstStyle/>
          <a:p>
            <a:r>
              <a:rPr lang="en-NZ" b="1" dirty="0"/>
              <a:t>MOTIVATING STAFF </a:t>
            </a:r>
          </a:p>
        </p:txBody>
      </p:sp>
      <p:sp>
        <p:nvSpPr>
          <p:cNvPr id="3" name="Content Placeholder 2"/>
          <p:cNvSpPr>
            <a:spLocks noGrp="1"/>
          </p:cNvSpPr>
          <p:nvPr>
            <p:ph idx="1"/>
          </p:nvPr>
        </p:nvSpPr>
        <p:spPr>
          <a:xfrm>
            <a:off x="323528" y="764704"/>
            <a:ext cx="8640960" cy="5904656"/>
          </a:xfrm>
        </p:spPr>
        <p:txBody>
          <a:bodyPr>
            <a:normAutofit/>
          </a:bodyPr>
          <a:lstStyle/>
          <a:p>
            <a:r>
              <a:rPr lang="en-NZ" sz="3600" dirty="0"/>
              <a:t>Motivation is what stimulates and drives an individual towards achieving a </a:t>
            </a:r>
            <a:r>
              <a:rPr lang="en-NZ" sz="3600" dirty="0" smtClean="0"/>
              <a:t>result.</a:t>
            </a:r>
          </a:p>
          <a:p>
            <a:pPr marL="0" indent="0">
              <a:buNone/>
            </a:pPr>
            <a:r>
              <a:rPr lang="en-NZ" sz="3600" dirty="0" smtClean="0"/>
              <a:t>2 Theories are considered relevant:</a:t>
            </a:r>
          </a:p>
          <a:p>
            <a:pPr marL="514350" indent="-514350">
              <a:buFont typeface="+mj-lt"/>
              <a:buAutoNum type="arabicPeriod"/>
            </a:pPr>
            <a:r>
              <a:rPr lang="en-NZ" sz="3600" b="1" i="1" dirty="0"/>
              <a:t>Maslow's hierarchy of needs theory </a:t>
            </a:r>
            <a:endParaRPr lang="en-NZ" sz="3600" b="1" i="1" dirty="0" smtClean="0"/>
          </a:p>
          <a:p>
            <a:pPr marL="514350" indent="-514350">
              <a:buFont typeface="+mj-lt"/>
              <a:buAutoNum type="arabicPeriod"/>
            </a:pPr>
            <a:r>
              <a:rPr lang="en-NZ" sz="3600" b="1" dirty="0"/>
              <a:t>Herzberg's motivator - hygiene theory </a:t>
            </a:r>
            <a:endParaRPr lang="en-NZ" sz="3600" dirty="0" smtClean="0"/>
          </a:p>
        </p:txBody>
      </p:sp>
    </p:spTree>
    <p:extLst>
      <p:ext uri="{BB962C8B-B14F-4D97-AF65-F5344CB8AC3E}">
        <p14:creationId xmlns:p14="http://schemas.microsoft.com/office/powerpoint/2010/main" val="343208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i="1" dirty="0"/>
              <a:t>Maslow's hierarchy of needs theory </a:t>
            </a:r>
            <a:endParaRPr lang="en-NZ" dirty="0"/>
          </a:p>
        </p:txBody>
      </p:sp>
      <p:sp>
        <p:nvSpPr>
          <p:cNvPr id="3" name="Content Placeholder 2"/>
          <p:cNvSpPr>
            <a:spLocks noGrp="1"/>
          </p:cNvSpPr>
          <p:nvPr>
            <p:ph idx="1"/>
          </p:nvPr>
        </p:nvSpPr>
        <p:spPr/>
        <p:txBody>
          <a:bodyPr/>
          <a:lstStyle/>
          <a:p>
            <a:pPr algn="ctr"/>
            <a:r>
              <a:rPr lang="en-NZ" b="1" dirty="0"/>
              <a:t>Self - Esteem</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724" t="34636" r="23719" b="8593"/>
          <a:stretch/>
        </p:blipFill>
        <p:spPr bwMode="auto">
          <a:xfrm>
            <a:off x="467544" y="1484784"/>
            <a:ext cx="5996930" cy="4719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3995936" y="2420888"/>
            <a:ext cx="236597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a:off x="4633714" y="3140968"/>
            <a:ext cx="172819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a:off x="4786114" y="3717032"/>
            <a:ext cx="172819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a:off x="4786114" y="4473674"/>
            <a:ext cx="172819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a:off x="4460674" y="5650215"/>
            <a:ext cx="118953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Rectangle 10"/>
          <p:cNvSpPr/>
          <p:nvPr/>
        </p:nvSpPr>
        <p:spPr>
          <a:xfrm>
            <a:off x="6361906" y="1937842"/>
            <a:ext cx="2602582" cy="864096"/>
          </a:xfrm>
          <a:prstGeom prst="rect">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smtClean="0"/>
              <a:t>Self - Actualisation</a:t>
            </a:r>
            <a:endParaRPr lang="en-NZ" sz="2400" b="1" dirty="0"/>
          </a:p>
        </p:txBody>
      </p:sp>
      <p:sp>
        <p:nvSpPr>
          <p:cNvPr id="12" name="Rectangle 11"/>
          <p:cNvSpPr/>
          <p:nvPr/>
        </p:nvSpPr>
        <p:spPr>
          <a:xfrm>
            <a:off x="6361906" y="2848372"/>
            <a:ext cx="2500014" cy="5760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800" b="1" dirty="0" smtClean="0"/>
              <a:t>Self - Esteem</a:t>
            </a:r>
            <a:endParaRPr lang="en-NZ" sz="2800" b="1" dirty="0"/>
          </a:p>
        </p:txBody>
      </p:sp>
      <p:sp>
        <p:nvSpPr>
          <p:cNvPr id="13" name="Rectangle 12"/>
          <p:cNvSpPr/>
          <p:nvPr/>
        </p:nvSpPr>
        <p:spPr>
          <a:xfrm>
            <a:off x="6514306" y="3582977"/>
            <a:ext cx="2397446" cy="523220"/>
          </a:xfrm>
          <a:prstGeom prst="rect">
            <a:avLst/>
          </a:prstGeom>
          <a:solidFill>
            <a:srgbClr val="FFFF00"/>
          </a:solidFill>
          <a:ln>
            <a:solidFill>
              <a:schemeClr val="tx1"/>
            </a:solidFill>
          </a:ln>
        </p:spPr>
        <p:txBody>
          <a:bodyPr wrap="square">
            <a:spAutoFit/>
          </a:bodyPr>
          <a:lstStyle/>
          <a:p>
            <a:pPr algn="ctr"/>
            <a:r>
              <a:rPr lang="en-NZ" sz="2800" b="1" dirty="0" smtClean="0"/>
              <a:t>Belonging</a:t>
            </a:r>
            <a:endParaRPr lang="en-NZ" sz="2800" b="1" dirty="0"/>
          </a:p>
        </p:txBody>
      </p:sp>
      <p:sp>
        <p:nvSpPr>
          <p:cNvPr id="14" name="Rectangle 13"/>
          <p:cNvSpPr/>
          <p:nvPr/>
        </p:nvSpPr>
        <p:spPr>
          <a:xfrm>
            <a:off x="6514306" y="4289008"/>
            <a:ext cx="2347614" cy="523220"/>
          </a:xfrm>
          <a:prstGeom prst="rect">
            <a:avLst/>
          </a:prstGeom>
          <a:solidFill>
            <a:schemeClr val="tx2">
              <a:lumMod val="60000"/>
              <a:lumOff val="40000"/>
            </a:schemeClr>
          </a:solidFill>
          <a:ln>
            <a:solidFill>
              <a:schemeClr val="tx1"/>
            </a:solidFill>
          </a:ln>
        </p:spPr>
        <p:txBody>
          <a:bodyPr wrap="square">
            <a:spAutoFit/>
          </a:bodyPr>
          <a:lstStyle/>
          <a:p>
            <a:pPr algn="ctr"/>
            <a:r>
              <a:rPr lang="en-NZ" sz="2800" b="1" dirty="0" smtClean="0">
                <a:solidFill>
                  <a:srgbClr val="FFFF00"/>
                </a:solidFill>
              </a:rPr>
              <a:t>Security</a:t>
            </a:r>
            <a:endParaRPr lang="en-NZ" sz="2800" b="1" dirty="0">
              <a:solidFill>
                <a:srgbClr val="FFFF00"/>
              </a:solidFill>
            </a:endParaRPr>
          </a:p>
        </p:txBody>
      </p:sp>
      <p:sp>
        <p:nvSpPr>
          <p:cNvPr id="15" name="Rectangle 14"/>
          <p:cNvSpPr/>
          <p:nvPr/>
        </p:nvSpPr>
        <p:spPr>
          <a:xfrm>
            <a:off x="5650210" y="5407282"/>
            <a:ext cx="3384756" cy="461665"/>
          </a:xfrm>
          <a:prstGeom prst="rect">
            <a:avLst/>
          </a:prstGeom>
          <a:solidFill>
            <a:schemeClr val="accent2"/>
          </a:solidFill>
        </p:spPr>
        <p:txBody>
          <a:bodyPr wrap="square">
            <a:spAutoFit/>
          </a:bodyPr>
          <a:lstStyle/>
          <a:p>
            <a:pPr algn="ctr"/>
            <a:r>
              <a:rPr lang="en-NZ" sz="2400" b="1" dirty="0" smtClean="0">
                <a:solidFill>
                  <a:schemeClr val="bg1"/>
                </a:solidFill>
              </a:rPr>
              <a:t>Needs &amp; Basic Wants</a:t>
            </a:r>
            <a:endParaRPr lang="en-NZ" sz="2400" b="1" dirty="0">
              <a:solidFill>
                <a:schemeClr val="bg1"/>
              </a:solidFill>
            </a:endParaRPr>
          </a:p>
        </p:txBody>
      </p:sp>
    </p:spTree>
    <p:extLst>
      <p:ext uri="{BB962C8B-B14F-4D97-AF65-F5344CB8AC3E}">
        <p14:creationId xmlns:p14="http://schemas.microsoft.com/office/powerpoint/2010/main" val="49271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en-NZ" b="1" dirty="0"/>
              <a:t>Herzberg's motivator - hygiene theory </a:t>
            </a:r>
            <a:endParaRPr lang="en-NZ" dirty="0"/>
          </a:p>
        </p:txBody>
      </p:sp>
      <p:sp>
        <p:nvSpPr>
          <p:cNvPr id="3" name="Content Placeholder 2"/>
          <p:cNvSpPr>
            <a:spLocks noGrp="1"/>
          </p:cNvSpPr>
          <p:nvPr>
            <p:ph idx="1"/>
          </p:nvPr>
        </p:nvSpPr>
        <p:spPr>
          <a:xfrm>
            <a:off x="0" y="980728"/>
            <a:ext cx="9036496" cy="5145435"/>
          </a:xfrm>
        </p:spPr>
        <p:txBody>
          <a:bodyPr>
            <a:normAutofit/>
          </a:bodyPr>
          <a:lstStyle/>
          <a:p>
            <a:pPr marL="0" indent="0">
              <a:buNone/>
            </a:pPr>
            <a:r>
              <a:rPr lang="en-NZ" dirty="0" smtClean="0"/>
              <a:t>Two categories under this theory – </a:t>
            </a:r>
            <a:r>
              <a:rPr lang="en-NZ" b="1" dirty="0" smtClean="0">
                <a:solidFill>
                  <a:srgbClr val="000099"/>
                </a:solidFill>
              </a:rPr>
              <a:t>Motivating</a:t>
            </a:r>
            <a:r>
              <a:rPr lang="en-NZ" dirty="0" smtClean="0"/>
              <a:t> and </a:t>
            </a:r>
            <a:r>
              <a:rPr lang="en-NZ" b="1" dirty="0" smtClean="0">
                <a:solidFill>
                  <a:srgbClr val="FF0000"/>
                </a:solidFill>
              </a:rPr>
              <a:t>Environmental</a:t>
            </a:r>
            <a:r>
              <a:rPr lang="en-NZ" dirty="0" smtClean="0"/>
              <a:t> factors.</a:t>
            </a:r>
          </a:p>
          <a:p>
            <a:pPr marL="514350" indent="-514350">
              <a:buFont typeface="+mj-lt"/>
              <a:buAutoNum type="arabicPeriod"/>
            </a:pPr>
            <a:r>
              <a:rPr lang="en-NZ" b="1" dirty="0">
                <a:solidFill>
                  <a:srgbClr val="000099"/>
                </a:solidFill>
              </a:rPr>
              <a:t>Motivating </a:t>
            </a:r>
            <a:r>
              <a:rPr lang="en-NZ" b="1" dirty="0" smtClean="0">
                <a:solidFill>
                  <a:srgbClr val="000099"/>
                </a:solidFill>
              </a:rPr>
              <a:t>Employee Activities – Job Satisfaction Category</a:t>
            </a:r>
          </a:p>
          <a:p>
            <a:pPr>
              <a:buFont typeface="Wingdings" panose="05000000000000000000" pitchFamily="2" charset="2"/>
              <a:buChar char="q"/>
            </a:pPr>
            <a:r>
              <a:rPr lang="en-NZ" dirty="0"/>
              <a:t> completing challenging work </a:t>
            </a:r>
            <a:endParaRPr lang="en-NZ" dirty="0" smtClean="0"/>
          </a:p>
          <a:p>
            <a:pPr>
              <a:buFont typeface="Wingdings" panose="05000000000000000000" pitchFamily="2" charset="2"/>
              <a:buChar char="q"/>
            </a:pPr>
            <a:r>
              <a:rPr lang="en-NZ" dirty="0"/>
              <a:t> receiving recognition </a:t>
            </a:r>
            <a:endParaRPr lang="en-NZ" dirty="0" smtClean="0"/>
          </a:p>
          <a:p>
            <a:pPr>
              <a:buFont typeface="Wingdings" panose="05000000000000000000" pitchFamily="2" charset="2"/>
              <a:buChar char="q"/>
            </a:pPr>
            <a:r>
              <a:rPr lang="en-NZ" dirty="0"/>
              <a:t> gaining responsibility </a:t>
            </a:r>
            <a:endParaRPr lang="en-NZ" dirty="0" smtClean="0"/>
          </a:p>
          <a:p>
            <a:pPr>
              <a:buFont typeface="Wingdings" panose="05000000000000000000" pitchFamily="2" charset="2"/>
              <a:buChar char="q"/>
            </a:pPr>
            <a:r>
              <a:rPr lang="en-NZ" dirty="0"/>
              <a:t> promotion </a:t>
            </a:r>
            <a:endParaRPr lang="en-NZ" dirty="0" smtClean="0"/>
          </a:p>
          <a:p>
            <a:pPr>
              <a:buFont typeface="Wingdings" panose="05000000000000000000" pitchFamily="2" charset="2"/>
              <a:buChar char="q"/>
            </a:pPr>
            <a:r>
              <a:rPr lang="en-NZ" dirty="0"/>
              <a:t> achieving goals </a:t>
            </a:r>
          </a:p>
        </p:txBody>
      </p:sp>
    </p:spTree>
    <p:extLst>
      <p:ext uri="{BB962C8B-B14F-4D97-AF65-F5344CB8AC3E}">
        <p14:creationId xmlns:p14="http://schemas.microsoft.com/office/powerpoint/2010/main" val="268584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5904656"/>
          </a:xfrm>
        </p:spPr>
        <p:txBody>
          <a:bodyPr>
            <a:normAutofit/>
          </a:bodyPr>
          <a:lstStyle/>
          <a:p>
            <a:pPr marL="0" indent="0">
              <a:buNone/>
            </a:pPr>
            <a:r>
              <a:rPr lang="en-NZ" sz="3600" b="1" dirty="0" smtClean="0">
                <a:solidFill>
                  <a:srgbClr val="FF0000"/>
                </a:solidFill>
              </a:rPr>
              <a:t>2. </a:t>
            </a:r>
            <a:r>
              <a:rPr lang="en-NZ" sz="3600" b="1" dirty="0">
                <a:solidFill>
                  <a:srgbClr val="FF0000"/>
                </a:solidFill>
              </a:rPr>
              <a:t>Environmental factors </a:t>
            </a:r>
            <a:r>
              <a:rPr lang="en-NZ" sz="3600" b="1" dirty="0" smtClean="0">
                <a:solidFill>
                  <a:srgbClr val="FF0000"/>
                </a:solidFill>
              </a:rPr>
              <a:t>– Job Dissatisfaction</a:t>
            </a:r>
          </a:p>
          <a:p>
            <a:pPr marL="0" indent="0">
              <a:buNone/>
            </a:pPr>
            <a:r>
              <a:rPr lang="en-NZ" sz="3600" dirty="0"/>
              <a:t>The theory suggests that these factors </a:t>
            </a:r>
            <a:r>
              <a:rPr lang="en-NZ" sz="3600" b="1" dirty="0">
                <a:solidFill>
                  <a:schemeClr val="accent4">
                    <a:lumMod val="75000"/>
                  </a:schemeClr>
                </a:solidFill>
              </a:rPr>
              <a:t>won't </a:t>
            </a:r>
            <a:r>
              <a:rPr lang="en-NZ" sz="3600" dirty="0"/>
              <a:t>motivate an employee or make them satisfied with their job, but </a:t>
            </a:r>
            <a:r>
              <a:rPr lang="en-NZ" sz="3600" b="1" dirty="0">
                <a:solidFill>
                  <a:srgbClr val="FF0000"/>
                </a:solidFill>
              </a:rPr>
              <a:t>their absence</a:t>
            </a:r>
            <a:r>
              <a:rPr lang="en-NZ" sz="3600" dirty="0"/>
              <a:t> will create job </a:t>
            </a:r>
            <a:r>
              <a:rPr lang="en-NZ" sz="3600" b="1" dirty="0">
                <a:solidFill>
                  <a:srgbClr val="0070C0"/>
                </a:solidFill>
              </a:rPr>
              <a:t>dissatisfaction. </a:t>
            </a:r>
            <a:endParaRPr lang="en-NZ" sz="3600" b="1" dirty="0" smtClean="0">
              <a:solidFill>
                <a:srgbClr val="0070C0"/>
              </a:solidFill>
            </a:endParaRPr>
          </a:p>
          <a:p>
            <a:pPr>
              <a:buFont typeface="Wingdings" panose="05000000000000000000" pitchFamily="2" charset="2"/>
              <a:buChar char="q"/>
            </a:pPr>
            <a:r>
              <a:rPr lang="en-NZ" sz="3600" dirty="0"/>
              <a:t> company policy, </a:t>
            </a:r>
            <a:endParaRPr lang="en-NZ" sz="3600" dirty="0" smtClean="0"/>
          </a:p>
          <a:p>
            <a:pPr>
              <a:buFont typeface="Wingdings" panose="05000000000000000000" pitchFamily="2" charset="2"/>
              <a:buChar char="q"/>
            </a:pPr>
            <a:r>
              <a:rPr lang="en-NZ" sz="3600" dirty="0" smtClean="0"/>
              <a:t> supervision</a:t>
            </a:r>
            <a:r>
              <a:rPr lang="en-NZ" sz="3600" dirty="0"/>
              <a:t>, </a:t>
            </a:r>
            <a:endParaRPr lang="en-NZ" sz="3600" dirty="0" smtClean="0"/>
          </a:p>
          <a:p>
            <a:pPr>
              <a:buFont typeface="Wingdings" panose="05000000000000000000" pitchFamily="2" charset="2"/>
              <a:buChar char="q"/>
            </a:pPr>
            <a:r>
              <a:rPr lang="en-NZ" sz="3600" dirty="0" smtClean="0"/>
              <a:t> workplace </a:t>
            </a:r>
            <a:r>
              <a:rPr lang="en-NZ" sz="3600" dirty="0"/>
              <a:t>conditions and </a:t>
            </a:r>
            <a:endParaRPr lang="en-NZ" sz="3600" dirty="0" smtClean="0"/>
          </a:p>
          <a:p>
            <a:pPr>
              <a:buFont typeface="Wingdings" panose="05000000000000000000" pitchFamily="2" charset="2"/>
              <a:buChar char="q"/>
            </a:pPr>
            <a:r>
              <a:rPr lang="en-NZ" sz="3600" dirty="0" smtClean="0"/>
              <a:t> salary</a:t>
            </a:r>
            <a:endParaRPr lang="en-NZ" sz="3600" dirty="0"/>
          </a:p>
        </p:txBody>
      </p:sp>
    </p:spTree>
    <p:extLst>
      <p:ext uri="{BB962C8B-B14F-4D97-AF65-F5344CB8AC3E}">
        <p14:creationId xmlns:p14="http://schemas.microsoft.com/office/powerpoint/2010/main" val="384670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603" t="12662" r="49254" b="10714"/>
          <a:stretch/>
        </p:blipFill>
        <p:spPr bwMode="auto">
          <a:xfrm>
            <a:off x="611561" y="5882"/>
            <a:ext cx="7279610" cy="6663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664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773"/>
            <a:ext cx="8229600" cy="634082"/>
          </a:xfrm>
        </p:spPr>
        <p:txBody>
          <a:bodyPr>
            <a:normAutofit fontScale="90000"/>
          </a:bodyPr>
          <a:lstStyle/>
          <a:p>
            <a:r>
              <a:rPr lang="en-NZ" dirty="0"/>
              <a:t>TRAINING &amp; DEVELOPMENT</a:t>
            </a:r>
          </a:p>
        </p:txBody>
      </p:sp>
      <p:sp>
        <p:nvSpPr>
          <p:cNvPr id="3" name="Content Placeholder 2"/>
          <p:cNvSpPr>
            <a:spLocks noGrp="1"/>
          </p:cNvSpPr>
          <p:nvPr>
            <p:ph idx="1"/>
          </p:nvPr>
        </p:nvSpPr>
        <p:spPr>
          <a:xfrm>
            <a:off x="457200" y="692696"/>
            <a:ext cx="8579296" cy="6165304"/>
          </a:xfrm>
        </p:spPr>
        <p:txBody>
          <a:bodyPr>
            <a:normAutofit fontScale="85000" lnSpcReduction="20000"/>
          </a:bodyPr>
          <a:lstStyle/>
          <a:p>
            <a:pPr marL="0" indent="0">
              <a:buNone/>
            </a:pPr>
            <a:r>
              <a:rPr lang="en-NZ" dirty="0"/>
              <a:t>Training can be defined as: </a:t>
            </a:r>
          </a:p>
          <a:p>
            <a:pPr marL="0" indent="0">
              <a:buNone/>
            </a:pPr>
            <a:r>
              <a:rPr lang="en-NZ" b="1" i="1" dirty="0"/>
              <a:t>The process of increasing the</a:t>
            </a:r>
            <a:r>
              <a:rPr lang="en-NZ" b="1" i="1" dirty="0">
                <a:solidFill>
                  <a:srgbClr val="FF0000"/>
                </a:solidFill>
              </a:rPr>
              <a:t> knowledge </a:t>
            </a:r>
            <a:r>
              <a:rPr lang="en-NZ" b="1" i="1" dirty="0"/>
              <a:t>and </a:t>
            </a:r>
            <a:r>
              <a:rPr lang="en-NZ" b="1" i="1" dirty="0">
                <a:solidFill>
                  <a:srgbClr val="FF0000"/>
                </a:solidFill>
              </a:rPr>
              <a:t>skills </a:t>
            </a:r>
            <a:r>
              <a:rPr lang="en-NZ" b="1" i="1" dirty="0"/>
              <a:t>of the workforce to enable them to perform their jobs </a:t>
            </a:r>
            <a:r>
              <a:rPr lang="en-NZ" b="1" i="1" dirty="0" smtClean="0"/>
              <a:t>effectively</a:t>
            </a:r>
          </a:p>
          <a:p>
            <a:pPr marL="0" indent="0">
              <a:buNone/>
            </a:pPr>
            <a:r>
              <a:rPr lang="en-NZ" sz="3600" dirty="0"/>
              <a:t>T</a:t>
            </a:r>
            <a:r>
              <a:rPr lang="en-NZ" sz="3600" dirty="0" smtClean="0"/>
              <a:t>raining </a:t>
            </a:r>
            <a:r>
              <a:rPr lang="en-NZ" sz="3600" dirty="0"/>
              <a:t>takes place at various points and places in a business. Commonly, training is required to: </a:t>
            </a:r>
          </a:p>
          <a:p>
            <a:r>
              <a:rPr lang="en-NZ" sz="3600" b="1" dirty="0" smtClean="0">
                <a:solidFill>
                  <a:srgbClr val="0070C0"/>
                </a:solidFill>
              </a:rPr>
              <a:t>Support </a:t>
            </a:r>
            <a:r>
              <a:rPr lang="en-NZ" sz="3600" b="1" dirty="0">
                <a:solidFill>
                  <a:srgbClr val="0070C0"/>
                </a:solidFill>
              </a:rPr>
              <a:t>new employees (“induction training”) </a:t>
            </a:r>
          </a:p>
          <a:p>
            <a:r>
              <a:rPr lang="en-NZ" sz="3600" b="1" dirty="0" smtClean="0">
                <a:solidFill>
                  <a:srgbClr val="0070C0"/>
                </a:solidFill>
              </a:rPr>
              <a:t>Improve </a:t>
            </a:r>
            <a:r>
              <a:rPr lang="en-NZ" sz="3600" b="1" dirty="0">
                <a:solidFill>
                  <a:srgbClr val="0070C0"/>
                </a:solidFill>
              </a:rPr>
              <a:t>productivity </a:t>
            </a:r>
          </a:p>
          <a:p>
            <a:r>
              <a:rPr lang="en-NZ" sz="3600" b="1" dirty="0" smtClean="0">
                <a:solidFill>
                  <a:srgbClr val="0070C0"/>
                </a:solidFill>
              </a:rPr>
              <a:t>Increase </a:t>
            </a:r>
            <a:r>
              <a:rPr lang="en-NZ" sz="3600" b="1" dirty="0">
                <a:solidFill>
                  <a:srgbClr val="0070C0"/>
                </a:solidFill>
              </a:rPr>
              <a:t>marketing effectiveness </a:t>
            </a:r>
          </a:p>
          <a:p>
            <a:r>
              <a:rPr lang="en-NZ" sz="3600" b="1" dirty="0" smtClean="0">
                <a:solidFill>
                  <a:srgbClr val="0070C0"/>
                </a:solidFill>
              </a:rPr>
              <a:t>Support </a:t>
            </a:r>
            <a:r>
              <a:rPr lang="en-NZ" sz="3600" b="1" dirty="0">
                <a:solidFill>
                  <a:srgbClr val="0070C0"/>
                </a:solidFill>
              </a:rPr>
              <a:t>higher standards of customer service and production quality </a:t>
            </a:r>
          </a:p>
          <a:p>
            <a:r>
              <a:rPr lang="en-NZ" sz="3600" b="1" dirty="0" smtClean="0">
                <a:solidFill>
                  <a:srgbClr val="0070C0"/>
                </a:solidFill>
              </a:rPr>
              <a:t>Introduction </a:t>
            </a:r>
            <a:r>
              <a:rPr lang="en-NZ" sz="3600" b="1" dirty="0">
                <a:solidFill>
                  <a:srgbClr val="0070C0"/>
                </a:solidFill>
              </a:rPr>
              <a:t>of new technology, systems or other change </a:t>
            </a:r>
          </a:p>
          <a:p>
            <a:r>
              <a:rPr lang="en-NZ" sz="3600" b="1" dirty="0" smtClean="0">
                <a:solidFill>
                  <a:srgbClr val="0070C0"/>
                </a:solidFill>
              </a:rPr>
              <a:t>Address </a:t>
            </a:r>
            <a:r>
              <a:rPr lang="en-NZ" sz="3600" b="1" dirty="0">
                <a:solidFill>
                  <a:srgbClr val="0070C0"/>
                </a:solidFill>
              </a:rPr>
              <a:t>changes in legislation </a:t>
            </a:r>
          </a:p>
          <a:p>
            <a:r>
              <a:rPr lang="en-NZ" sz="3600" b="1" dirty="0" smtClean="0">
                <a:solidFill>
                  <a:srgbClr val="0070C0"/>
                </a:solidFill>
              </a:rPr>
              <a:t>Support </a:t>
            </a:r>
            <a:r>
              <a:rPr lang="en-NZ" sz="3600" b="1" dirty="0">
                <a:solidFill>
                  <a:srgbClr val="0070C0"/>
                </a:solidFill>
              </a:rPr>
              <a:t>employee progression and promotion </a:t>
            </a:r>
          </a:p>
          <a:p>
            <a:pPr marL="0" indent="0">
              <a:buNone/>
            </a:pPr>
            <a:endParaRPr lang="en-NZ" dirty="0"/>
          </a:p>
        </p:txBody>
      </p:sp>
    </p:spTree>
    <p:extLst>
      <p:ext uri="{BB962C8B-B14F-4D97-AF65-F5344CB8AC3E}">
        <p14:creationId xmlns:p14="http://schemas.microsoft.com/office/powerpoint/2010/main" val="207021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B</a:t>
            </a:r>
            <a:r>
              <a:rPr lang="en-NZ" dirty="0" smtClean="0"/>
              <a:t>enefits of training for </a:t>
            </a:r>
            <a:r>
              <a:rPr lang="en-NZ" dirty="0"/>
              <a:t>a business</a:t>
            </a:r>
          </a:p>
        </p:txBody>
      </p:sp>
      <p:sp>
        <p:nvSpPr>
          <p:cNvPr id="3" name="Content Placeholder 2"/>
          <p:cNvSpPr>
            <a:spLocks noGrp="1"/>
          </p:cNvSpPr>
          <p:nvPr>
            <p:ph idx="1"/>
          </p:nvPr>
        </p:nvSpPr>
        <p:spPr>
          <a:xfrm>
            <a:off x="457200" y="1268760"/>
            <a:ext cx="8229600" cy="5400600"/>
          </a:xfrm>
        </p:spPr>
        <p:txBody>
          <a:bodyPr>
            <a:normAutofit/>
          </a:bodyPr>
          <a:lstStyle/>
          <a:p>
            <a:r>
              <a:rPr lang="en-NZ" dirty="0" smtClean="0"/>
              <a:t>1</a:t>
            </a:r>
            <a:r>
              <a:rPr lang="en-NZ" dirty="0"/>
              <a:t>. Higher quality </a:t>
            </a:r>
          </a:p>
          <a:p>
            <a:r>
              <a:rPr lang="en-NZ" dirty="0"/>
              <a:t>2. Better productivity </a:t>
            </a:r>
          </a:p>
          <a:p>
            <a:r>
              <a:rPr lang="en-NZ" dirty="0"/>
              <a:t>3. Improved motivation - through greater empowerment </a:t>
            </a:r>
          </a:p>
          <a:p>
            <a:r>
              <a:rPr lang="en-NZ" dirty="0"/>
              <a:t>4. More flexibility through better skills </a:t>
            </a:r>
          </a:p>
          <a:p>
            <a:r>
              <a:rPr lang="en-NZ" dirty="0"/>
              <a:t>5. Less supervision required (cost saving in supervision) </a:t>
            </a:r>
          </a:p>
          <a:p>
            <a:r>
              <a:rPr lang="en-NZ" dirty="0"/>
              <a:t>6. Better recruitment and employee retention </a:t>
            </a:r>
          </a:p>
          <a:p>
            <a:r>
              <a:rPr lang="en-NZ" dirty="0"/>
              <a:t>7. Easier to implement change in the business </a:t>
            </a:r>
          </a:p>
          <a:p>
            <a:endParaRPr lang="en-NZ" dirty="0"/>
          </a:p>
        </p:txBody>
      </p:sp>
    </p:spTree>
    <p:extLst>
      <p:ext uri="{BB962C8B-B14F-4D97-AF65-F5344CB8AC3E}">
        <p14:creationId xmlns:p14="http://schemas.microsoft.com/office/powerpoint/2010/main" val="142721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20080"/>
          </a:xfrm>
        </p:spPr>
        <p:txBody>
          <a:bodyPr>
            <a:normAutofit fontScale="90000"/>
          </a:bodyPr>
          <a:lstStyle/>
          <a:p>
            <a:r>
              <a:rPr lang="en-NZ" b="1" dirty="0" smtClean="0">
                <a:solidFill>
                  <a:srgbClr val="FF0000"/>
                </a:solidFill>
              </a:rPr>
              <a:t>Lack of training </a:t>
            </a:r>
            <a:r>
              <a:rPr lang="en-NZ" dirty="0" smtClean="0"/>
              <a:t>– </a:t>
            </a:r>
            <a:r>
              <a:rPr lang="en-NZ" b="1" dirty="0" smtClean="0">
                <a:solidFill>
                  <a:srgbClr val="FF0000"/>
                </a:solidFill>
              </a:rPr>
              <a:t>Problems</a:t>
            </a:r>
            <a:endParaRPr lang="en-NZ" b="1" dirty="0">
              <a:solidFill>
                <a:srgbClr val="FF0000"/>
              </a:solidFill>
            </a:endParaRPr>
          </a:p>
        </p:txBody>
      </p:sp>
      <p:sp>
        <p:nvSpPr>
          <p:cNvPr id="3" name="Content Placeholder 2"/>
          <p:cNvSpPr>
            <a:spLocks noGrp="1"/>
          </p:cNvSpPr>
          <p:nvPr>
            <p:ph idx="1"/>
          </p:nvPr>
        </p:nvSpPr>
        <p:spPr>
          <a:xfrm>
            <a:off x="457200" y="908720"/>
            <a:ext cx="8229600" cy="5760640"/>
          </a:xfrm>
        </p:spPr>
        <p:txBody>
          <a:bodyPr>
            <a:normAutofit fontScale="92500" lnSpcReduction="10000"/>
          </a:bodyPr>
          <a:lstStyle/>
          <a:p>
            <a:pPr marL="0" indent="0">
              <a:buNone/>
            </a:pPr>
            <a:r>
              <a:rPr lang="en-NZ" dirty="0" smtClean="0"/>
              <a:t>Problems that businesses will face if there is no training given to staff:</a:t>
            </a:r>
          </a:p>
          <a:p>
            <a:pPr lvl="0"/>
            <a:r>
              <a:rPr lang="en-NZ" dirty="0" smtClean="0"/>
              <a:t>Poor </a:t>
            </a:r>
            <a:r>
              <a:rPr lang="en-NZ" dirty="0"/>
              <a:t>quality</a:t>
            </a:r>
          </a:p>
          <a:p>
            <a:pPr lvl="0"/>
            <a:r>
              <a:rPr lang="en-NZ" dirty="0"/>
              <a:t>Missing deadlines</a:t>
            </a:r>
          </a:p>
          <a:p>
            <a:pPr lvl="0"/>
            <a:r>
              <a:rPr lang="en-NZ" dirty="0"/>
              <a:t>Accidents</a:t>
            </a:r>
          </a:p>
          <a:p>
            <a:pPr lvl="0"/>
            <a:r>
              <a:rPr lang="en-NZ" dirty="0"/>
              <a:t>Wastage of materials</a:t>
            </a:r>
          </a:p>
          <a:p>
            <a:pPr lvl="0"/>
            <a:r>
              <a:rPr lang="en-NZ" dirty="0"/>
              <a:t>Incorrect instructions</a:t>
            </a:r>
          </a:p>
          <a:p>
            <a:pPr lvl="0"/>
            <a:r>
              <a:rPr lang="en-NZ" dirty="0"/>
              <a:t>Misuse / misallocation of budget</a:t>
            </a:r>
          </a:p>
          <a:p>
            <a:pPr lvl="0"/>
            <a:r>
              <a:rPr lang="en-NZ" dirty="0"/>
              <a:t>Equipment failure</a:t>
            </a:r>
          </a:p>
          <a:p>
            <a:pPr lvl="0"/>
            <a:r>
              <a:rPr lang="en-NZ" dirty="0"/>
              <a:t>Reduced output</a:t>
            </a:r>
          </a:p>
          <a:p>
            <a:pPr lvl="0"/>
            <a:r>
              <a:rPr lang="en-NZ" dirty="0"/>
              <a:t>Increased costs</a:t>
            </a:r>
          </a:p>
          <a:p>
            <a:pPr marL="0" indent="0">
              <a:buNone/>
            </a:pPr>
            <a:endParaRPr lang="en-NZ" dirty="0"/>
          </a:p>
        </p:txBody>
      </p:sp>
    </p:spTree>
    <p:extLst>
      <p:ext uri="{BB962C8B-B14F-4D97-AF65-F5344CB8AC3E}">
        <p14:creationId xmlns:p14="http://schemas.microsoft.com/office/powerpoint/2010/main" val="417490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en-NZ" b="1" dirty="0" smtClean="0"/>
              <a:t>PUTAKE (SOURCE)</a:t>
            </a:r>
            <a:endParaRPr lang="en-NZ" b="1" dirty="0"/>
          </a:p>
        </p:txBody>
      </p:sp>
      <p:sp>
        <p:nvSpPr>
          <p:cNvPr id="3" name="Content Placeholder 2"/>
          <p:cNvSpPr>
            <a:spLocks noGrp="1"/>
          </p:cNvSpPr>
          <p:nvPr>
            <p:ph idx="1"/>
          </p:nvPr>
        </p:nvSpPr>
        <p:spPr>
          <a:xfrm>
            <a:off x="457200" y="836712"/>
            <a:ext cx="8435280" cy="5832648"/>
          </a:xfrm>
        </p:spPr>
        <p:txBody>
          <a:bodyPr>
            <a:normAutofit fontScale="92500" lnSpcReduction="10000"/>
          </a:bodyPr>
          <a:lstStyle/>
          <a:p>
            <a:r>
              <a:rPr lang="en-NZ" dirty="0" smtClean="0"/>
              <a:t>What </a:t>
            </a:r>
            <a:r>
              <a:rPr lang="en-NZ" dirty="0"/>
              <a:t>performance indicators are important for each business </a:t>
            </a:r>
            <a:r>
              <a:rPr lang="en-NZ" dirty="0" smtClean="0"/>
              <a:t>may vary.</a:t>
            </a:r>
          </a:p>
          <a:p>
            <a:r>
              <a:rPr lang="en-NZ" dirty="0" smtClean="0"/>
              <a:t>An </a:t>
            </a:r>
            <a:r>
              <a:rPr lang="en-NZ" b="1" dirty="0">
                <a:solidFill>
                  <a:srgbClr val="FF0000"/>
                </a:solidFill>
              </a:rPr>
              <a:t>Iwi-owned</a:t>
            </a:r>
            <a:r>
              <a:rPr lang="en-NZ" dirty="0"/>
              <a:t> land collective may measure performance very differently to a </a:t>
            </a:r>
            <a:r>
              <a:rPr lang="en-NZ" b="1" dirty="0">
                <a:solidFill>
                  <a:srgbClr val="000099"/>
                </a:solidFill>
              </a:rPr>
              <a:t>privately-owned </a:t>
            </a:r>
            <a:r>
              <a:rPr lang="en-NZ" dirty="0"/>
              <a:t>retail </a:t>
            </a:r>
            <a:r>
              <a:rPr lang="en-NZ" dirty="0" smtClean="0"/>
              <a:t>chain.</a:t>
            </a:r>
          </a:p>
          <a:p>
            <a:r>
              <a:rPr lang="en-NZ" dirty="0"/>
              <a:t>Business with a </a:t>
            </a:r>
            <a:r>
              <a:rPr lang="en-NZ" dirty="0" err="1"/>
              <a:t>putake</a:t>
            </a:r>
            <a:r>
              <a:rPr lang="en-NZ" dirty="0"/>
              <a:t> founded in community well-being may be more inclined to employ HR practices that </a:t>
            </a:r>
            <a:r>
              <a:rPr lang="en-NZ" b="1" dirty="0">
                <a:solidFill>
                  <a:srgbClr val="FF0000"/>
                </a:solidFill>
              </a:rPr>
              <a:t>benefit the community first </a:t>
            </a:r>
            <a:r>
              <a:rPr lang="en-NZ" dirty="0"/>
              <a:t>and </a:t>
            </a:r>
            <a:r>
              <a:rPr lang="en-NZ" dirty="0" smtClean="0"/>
              <a:t>foremost.</a:t>
            </a:r>
          </a:p>
          <a:p>
            <a:r>
              <a:rPr lang="en-NZ" dirty="0"/>
              <a:t>A</a:t>
            </a:r>
            <a:r>
              <a:rPr lang="en-NZ" dirty="0" smtClean="0"/>
              <a:t> </a:t>
            </a:r>
            <a:r>
              <a:rPr lang="en-NZ" dirty="0"/>
              <a:t>business founded on providing a financial return to it’s investors, may employ HR practices that give a </a:t>
            </a:r>
            <a:r>
              <a:rPr lang="en-NZ" b="1" dirty="0">
                <a:solidFill>
                  <a:srgbClr val="000099"/>
                </a:solidFill>
              </a:rPr>
              <a:t>strong financial return </a:t>
            </a:r>
          </a:p>
        </p:txBody>
      </p:sp>
    </p:spTree>
    <p:extLst>
      <p:ext uri="{BB962C8B-B14F-4D97-AF65-F5344CB8AC3E}">
        <p14:creationId xmlns:p14="http://schemas.microsoft.com/office/powerpoint/2010/main" val="46055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NZ" b="1" dirty="0">
                <a:solidFill>
                  <a:srgbClr val="FF0000"/>
                </a:solidFill>
              </a:rPr>
              <a:t>APPRAISAL</a:t>
            </a:r>
            <a:r>
              <a:rPr lang="en-NZ" dirty="0"/>
              <a:t> </a:t>
            </a:r>
          </a:p>
        </p:txBody>
      </p:sp>
      <p:sp>
        <p:nvSpPr>
          <p:cNvPr id="3" name="Content Placeholder 2"/>
          <p:cNvSpPr>
            <a:spLocks noGrp="1"/>
          </p:cNvSpPr>
          <p:nvPr>
            <p:ph idx="1"/>
          </p:nvPr>
        </p:nvSpPr>
        <p:spPr>
          <a:xfrm>
            <a:off x="457200" y="980728"/>
            <a:ext cx="8229600" cy="5145435"/>
          </a:xfrm>
        </p:spPr>
        <p:txBody>
          <a:bodyPr>
            <a:normAutofit fontScale="92500" lnSpcReduction="20000"/>
          </a:bodyPr>
          <a:lstStyle/>
          <a:p>
            <a:pPr marL="0" indent="0">
              <a:buNone/>
            </a:pPr>
            <a:r>
              <a:rPr lang="en-NZ" dirty="0"/>
              <a:t>Employee evaluations are a way managers can assess job performance and provide feedback to </a:t>
            </a:r>
            <a:r>
              <a:rPr lang="en-NZ" dirty="0" smtClean="0"/>
              <a:t>employees. </a:t>
            </a:r>
            <a:r>
              <a:rPr lang="en-NZ" dirty="0"/>
              <a:t>An </a:t>
            </a:r>
            <a:r>
              <a:rPr lang="en-NZ" b="1" dirty="0"/>
              <a:t>employee appraisal </a:t>
            </a:r>
            <a:r>
              <a:rPr lang="en-NZ" dirty="0"/>
              <a:t>is a method of measuring employee job </a:t>
            </a:r>
            <a:r>
              <a:rPr lang="en-NZ" dirty="0" smtClean="0"/>
              <a:t>performance.</a:t>
            </a:r>
          </a:p>
          <a:p>
            <a:pPr marL="0" indent="0">
              <a:buNone/>
            </a:pPr>
            <a:r>
              <a:rPr lang="en-NZ" dirty="0"/>
              <a:t>T</a:t>
            </a:r>
            <a:r>
              <a:rPr lang="en-NZ" dirty="0" smtClean="0"/>
              <a:t>ypes </a:t>
            </a:r>
            <a:r>
              <a:rPr lang="en-NZ" dirty="0"/>
              <a:t>of </a:t>
            </a:r>
            <a:r>
              <a:rPr lang="en-NZ" b="1" dirty="0" smtClean="0"/>
              <a:t>Appraisal systems</a:t>
            </a:r>
            <a:r>
              <a:rPr lang="en-NZ" dirty="0" smtClean="0"/>
              <a:t>:</a:t>
            </a:r>
          </a:p>
          <a:p>
            <a:r>
              <a:rPr lang="en-NZ" b="1" dirty="0"/>
              <a:t>Top-Down Appraisal </a:t>
            </a:r>
            <a:r>
              <a:rPr lang="en-NZ" dirty="0"/>
              <a:t>is used most </a:t>
            </a:r>
            <a:r>
              <a:rPr lang="en-NZ" dirty="0" smtClean="0"/>
              <a:t>commonly. </a:t>
            </a:r>
            <a:r>
              <a:rPr lang="en-NZ" b="1" dirty="0" smtClean="0">
                <a:solidFill>
                  <a:srgbClr val="00CC00"/>
                </a:solidFill>
              </a:rPr>
              <a:t>Productivity</a:t>
            </a:r>
            <a:r>
              <a:rPr lang="en-NZ" dirty="0"/>
              <a:t>, </a:t>
            </a:r>
            <a:r>
              <a:rPr lang="en-NZ" b="1" dirty="0">
                <a:solidFill>
                  <a:srgbClr val="7030A0"/>
                </a:solidFill>
              </a:rPr>
              <a:t>behaviour</a:t>
            </a:r>
            <a:r>
              <a:rPr lang="en-NZ" dirty="0"/>
              <a:t> and </a:t>
            </a:r>
            <a:r>
              <a:rPr lang="en-NZ" b="1" dirty="0">
                <a:solidFill>
                  <a:srgbClr val="C00000"/>
                </a:solidFill>
              </a:rPr>
              <a:t>goal</a:t>
            </a:r>
            <a:r>
              <a:rPr lang="en-NZ" dirty="0"/>
              <a:t> </a:t>
            </a:r>
            <a:r>
              <a:rPr lang="en-NZ" b="1" dirty="0">
                <a:solidFill>
                  <a:srgbClr val="C00000"/>
                </a:solidFill>
              </a:rPr>
              <a:t>completion</a:t>
            </a:r>
            <a:r>
              <a:rPr lang="en-NZ" dirty="0"/>
              <a:t> are generally measured </a:t>
            </a:r>
            <a:r>
              <a:rPr lang="en-NZ" dirty="0" smtClean="0"/>
              <a:t>by the supervisor.</a:t>
            </a:r>
          </a:p>
          <a:p>
            <a:r>
              <a:rPr lang="en-NZ" b="1" dirty="0"/>
              <a:t>Management by Objectives</a:t>
            </a:r>
            <a:r>
              <a:rPr lang="en-NZ" dirty="0"/>
              <a:t>, also called MBO, involves management and employee collaboration on goal setting. Once goals have been set and agreed upon, management uses the outcomes to provide </a:t>
            </a:r>
            <a:r>
              <a:rPr lang="en-NZ" dirty="0" smtClean="0"/>
              <a:t>feedback.</a:t>
            </a:r>
          </a:p>
          <a:p>
            <a:endParaRPr lang="en-NZ" dirty="0"/>
          </a:p>
        </p:txBody>
      </p:sp>
    </p:spTree>
    <p:extLst>
      <p:ext uri="{BB962C8B-B14F-4D97-AF65-F5344CB8AC3E}">
        <p14:creationId xmlns:p14="http://schemas.microsoft.com/office/powerpoint/2010/main" val="39683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229600" cy="4525963"/>
          </a:xfrm>
        </p:spPr>
        <p:txBody>
          <a:bodyPr/>
          <a:lstStyle/>
          <a:p>
            <a:r>
              <a:rPr lang="en-NZ" b="1" dirty="0"/>
              <a:t>Self-Assessment </a:t>
            </a:r>
            <a:r>
              <a:rPr lang="en-NZ" dirty="0"/>
              <a:t>is an assessment of performance done by the employee himself or herself </a:t>
            </a:r>
            <a:endParaRPr lang="en-NZ" dirty="0" smtClean="0"/>
          </a:p>
          <a:p>
            <a:r>
              <a:rPr lang="en-NZ" b="1" dirty="0"/>
              <a:t>360 Degree Feedback </a:t>
            </a:r>
            <a:r>
              <a:rPr lang="en-NZ" dirty="0"/>
              <a:t>is a form of feedback about an employee's performance from many different people </a:t>
            </a:r>
            <a:r>
              <a:rPr lang="en-NZ" b="1" dirty="0">
                <a:solidFill>
                  <a:srgbClr val="FF0000"/>
                </a:solidFill>
              </a:rPr>
              <a:t>within</a:t>
            </a:r>
            <a:r>
              <a:rPr lang="en-NZ" dirty="0"/>
              <a:t> the company and </a:t>
            </a:r>
            <a:r>
              <a:rPr lang="en-NZ" b="1" dirty="0">
                <a:solidFill>
                  <a:srgbClr val="FF0000"/>
                </a:solidFill>
              </a:rPr>
              <a:t>outside</a:t>
            </a:r>
            <a:r>
              <a:rPr lang="en-NZ" dirty="0"/>
              <a:t> the </a:t>
            </a:r>
            <a:r>
              <a:rPr lang="en-NZ" dirty="0" smtClean="0"/>
              <a:t>company. </a:t>
            </a:r>
            <a:endParaRPr lang="en-NZ" dirty="0"/>
          </a:p>
        </p:txBody>
      </p:sp>
    </p:spTree>
    <p:extLst>
      <p:ext uri="{BB962C8B-B14F-4D97-AF65-F5344CB8AC3E}">
        <p14:creationId xmlns:p14="http://schemas.microsoft.com/office/powerpoint/2010/main" val="401895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NZ" sz="4800" b="1" dirty="0">
                <a:solidFill>
                  <a:srgbClr val="00B050"/>
                </a:solidFill>
              </a:rPr>
              <a:t>EMPLOYMENT RELATIONS </a:t>
            </a:r>
          </a:p>
        </p:txBody>
      </p:sp>
      <p:sp>
        <p:nvSpPr>
          <p:cNvPr id="3" name="Subtitle 2"/>
          <p:cNvSpPr>
            <a:spLocks noGrp="1"/>
          </p:cNvSpPr>
          <p:nvPr>
            <p:ph type="subTitle" idx="1"/>
          </p:nvPr>
        </p:nvSpPr>
        <p:spPr/>
        <p:txBody>
          <a:bodyPr>
            <a:normAutofit/>
          </a:bodyPr>
          <a:lstStyle/>
          <a:p>
            <a:r>
              <a:rPr lang="en-NZ" sz="4400" b="1" dirty="0" smtClean="0">
                <a:solidFill>
                  <a:srgbClr val="FF0000"/>
                </a:solidFill>
              </a:rPr>
              <a:t>Rights and Responsibilities</a:t>
            </a:r>
            <a:endParaRPr lang="en-NZ" sz="4400" b="1" dirty="0">
              <a:solidFill>
                <a:srgbClr val="FF0000"/>
              </a:solidFill>
            </a:endParaRPr>
          </a:p>
        </p:txBody>
      </p:sp>
    </p:spTree>
    <p:extLst>
      <p:ext uri="{BB962C8B-B14F-4D97-AF65-F5344CB8AC3E}">
        <p14:creationId xmlns:p14="http://schemas.microsoft.com/office/powerpoint/2010/main" val="192243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20080"/>
          </a:xfrm>
        </p:spPr>
        <p:txBody>
          <a:bodyPr>
            <a:normAutofit fontScale="90000"/>
          </a:bodyPr>
          <a:lstStyle/>
          <a:p>
            <a:r>
              <a:rPr lang="en-NZ" b="1" dirty="0" smtClean="0">
                <a:solidFill>
                  <a:srgbClr val="CC0099"/>
                </a:solidFill>
              </a:rPr>
              <a:t>Change Management</a:t>
            </a:r>
            <a:endParaRPr lang="en-NZ" b="1" dirty="0">
              <a:solidFill>
                <a:srgbClr val="CC0099"/>
              </a:solidFill>
            </a:endParaRPr>
          </a:p>
        </p:txBody>
      </p:sp>
      <p:sp>
        <p:nvSpPr>
          <p:cNvPr id="3" name="Content Placeholder 2"/>
          <p:cNvSpPr>
            <a:spLocks noGrp="1"/>
          </p:cNvSpPr>
          <p:nvPr>
            <p:ph idx="1"/>
          </p:nvPr>
        </p:nvSpPr>
        <p:spPr>
          <a:xfrm>
            <a:off x="0" y="980728"/>
            <a:ext cx="8964488" cy="5760640"/>
          </a:xfrm>
        </p:spPr>
        <p:txBody>
          <a:bodyPr>
            <a:noAutofit/>
          </a:bodyPr>
          <a:lstStyle/>
          <a:p>
            <a:r>
              <a:rPr lang="en-NZ" sz="4400" dirty="0"/>
              <a:t>The performance of employees is affected by changes in the </a:t>
            </a:r>
            <a:r>
              <a:rPr lang="en-NZ" sz="4400" dirty="0" smtClean="0"/>
              <a:t>organisation.</a:t>
            </a:r>
          </a:p>
          <a:p>
            <a:r>
              <a:rPr lang="en-NZ" sz="4400" dirty="0" smtClean="0"/>
              <a:t>Changes can be of two types – </a:t>
            </a:r>
            <a:r>
              <a:rPr lang="en-NZ" sz="4400" b="1" dirty="0" smtClean="0">
                <a:solidFill>
                  <a:srgbClr val="0000FF"/>
                </a:solidFill>
              </a:rPr>
              <a:t>Internal </a:t>
            </a:r>
            <a:r>
              <a:rPr lang="en-NZ" sz="4400" dirty="0" smtClean="0"/>
              <a:t>and </a:t>
            </a:r>
            <a:r>
              <a:rPr lang="en-NZ" sz="4400" b="1" dirty="0" smtClean="0">
                <a:solidFill>
                  <a:srgbClr val="C00000"/>
                </a:solidFill>
              </a:rPr>
              <a:t>External. </a:t>
            </a:r>
          </a:p>
          <a:p>
            <a:r>
              <a:rPr lang="en-NZ" sz="4400" b="1" dirty="0" smtClean="0">
                <a:solidFill>
                  <a:srgbClr val="0000FF"/>
                </a:solidFill>
              </a:rPr>
              <a:t>Internal: </a:t>
            </a:r>
            <a:r>
              <a:rPr lang="en-NZ" sz="4400" dirty="0" smtClean="0"/>
              <a:t>Led by Senior Management</a:t>
            </a:r>
          </a:p>
          <a:p>
            <a:r>
              <a:rPr lang="en-NZ" sz="4400" b="1" dirty="0" smtClean="0">
                <a:solidFill>
                  <a:srgbClr val="C00000"/>
                </a:solidFill>
              </a:rPr>
              <a:t>External: </a:t>
            </a:r>
            <a:r>
              <a:rPr lang="en-NZ" sz="4400" dirty="0" smtClean="0"/>
              <a:t>Led Employment laws and </a:t>
            </a:r>
            <a:r>
              <a:rPr lang="en-NZ" sz="4400" dirty="0"/>
              <a:t>E</a:t>
            </a:r>
            <a:r>
              <a:rPr lang="en-NZ" sz="4400" dirty="0" smtClean="0"/>
              <a:t>conomic conditions.</a:t>
            </a:r>
          </a:p>
        </p:txBody>
      </p:sp>
    </p:spTree>
    <p:extLst>
      <p:ext uri="{BB962C8B-B14F-4D97-AF65-F5344CB8AC3E}">
        <p14:creationId xmlns:p14="http://schemas.microsoft.com/office/powerpoint/2010/main" val="4086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229600" cy="6336704"/>
          </a:xfrm>
        </p:spPr>
        <p:txBody>
          <a:bodyPr>
            <a:normAutofit fontScale="92500" lnSpcReduction="10000"/>
          </a:bodyPr>
          <a:lstStyle/>
          <a:p>
            <a:r>
              <a:rPr lang="en-NZ" dirty="0"/>
              <a:t>The management and minimisation of the effects of these forces lies in the hands of Human </a:t>
            </a:r>
            <a:r>
              <a:rPr lang="en-NZ" dirty="0" smtClean="0"/>
              <a:t>Resources Managers in order to maintain employment relations.</a:t>
            </a:r>
          </a:p>
          <a:p>
            <a:r>
              <a:rPr lang="en-NZ" b="1" i="1" dirty="0">
                <a:solidFill>
                  <a:srgbClr val="CC0099"/>
                </a:solidFill>
              </a:rPr>
              <a:t>Employment relations </a:t>
            </a:r>
            <a:r>
              <a:rPr lang="en-NZ" dirty="0"/>
              <a:t>is the maintenance of the </a:t>
            </a:r>
            <a:r>
              <a:rPr lang="en-NZ" b="1" dirty="0" smtClean="0">
                <a:solidFill>
                  <a:srgbClr val="FFC000"/>
                </a:solidFill>
              </a:rPr>
              <a:t>interaction</a:t>
            </a:r>
            <a:r>
              <a:rPr lang="en-NZ" dirty="0" smtClean="0"/>
              <a:t> </a:t>
            </a:r>
            <a:r>
              <a:rPr lang="en-NZ" dirty="0"/>
              <a:t>between the employees, and the </a:t>
            </a:r>
            <a:r>
              <a:rPr lang="en-NZ" dirty="0" smtClean="0"/>
              <a:t>employer.</a:t>
            </a:r>
          </a:p>
          <a:p>
            <a:r>
              <a:rPr lang="en-NZ" b="1" dirty="0" smtClean="0">
                <a:solidFill>
                  <a:srgbClr val="FFC000"/>
                </a:solidFill>
              </a:rPr>
              <a:t>Keys areas of interactions are</a:t>
            </a:r>
            <a:r>
              <a:rPr lang="en-NZ" dirty="0" smtClean="0"/>
              <a:t>:</a:t>
            </a:r>
          </a:p>
          <a:p>
            <a:pPr>
              <a:buFont typeface="Wingdings" panose="05000000000000000000" pitchFamily="2" charset="2"/>
              <a:buChar char="Ø"/>
            </a:pPr>
            <a:r>
              <a:rPr lang="en-NZ" dirty="0"/>
              <a:t>outcomes of performance appraisals, </a:t>
            </a:r>
            <a:endParaRPr lang="en-NZ" dirty="0" smtClean="0"/>
          </a:p>
          <a:p>
            <a:pPr>
              <a:buFont typeface="Wingdings" panose="05000000000000000000" pitchFamily="2" charset="2"/>
              <a:buChar char="Ø"/>
            </a:pPr>
            <a:r>
              <a:rPr lang="en-NZ" dirty="0" smtClean="0"/>
              <a:t>provision </a:t>
            </a:r>
            <a:r>
              <a:rPr lang="en-NZ" dirty="0"/>
              <a:t>of Employee Assistance </a:t>
            </a:r>
            <a:r>
              <a:rPr lang="en-NZ" dirty="0" smtClean="0"/>
              <a:t>Programmes,</a:t>
            </a:r>
          </a:p>
          <a:p>
            <a:pPr>
              <a:buFont typeface="Wingdings" panose="05000000000000000000" pitchFamily="2" charset="2"/>
              <a:buChar char="Ø"/>
            </a:pPr>
            <a:r>
              <a:rPr lang="en-NZ" dirty="0" smtClean="0"/>
              <a:t>counselling</a:t>
            </a:r>
            <a:r>
              <a:rPr lang="en-NZ" dirty="0"/>
              <a:t>, </a:t>
            </a:r>
            <a:endParaRPr lang="en-NZ" dirty="0" smtClean="0"/>
          </a:p>
          <a:p>
            <a:pPr>
              <a:buFont typeface="Wingdings" panose="05000000000000000000" pitchFamily="2" charset="2"/>
              <a:buChar char="Ø"/>
            </a:pPr>
            <a:r>
              <a:rPr lang="en-NZ" dirty="0" smtClean="0"/>
              <a:t>dispute </a:t>
            </a:r>
            <a:r>
              <a:rPr lang="en-NZ" dirty="0"/>
              <a:t>resolution, and </a:t>
            </a:r>
            <a:endParaRPr lang="en-NZ" dirty="0" smtClean="0"/>
          </a:p>
          <a:p>
            <a:pPr>
              <a:buFont typeface="Wingdings" panose="05000000000000000000" pitchFamily="2" charset="2"/>
              <a:buChar char="Ø"/>
            </a:pPr>
            <a:r>
              <a:rPr lang="en-NZ" dirty="0" smtClean="0"/>
              <a:t>training </a:t>
            </a:r>
            <a:r>
              <a:rPr lang="en-NZ" dirty="0"/>
              <a:t>&amp; development needs of the employees. </a:t>
            </a:r>
          </a:p>
        </p:txBody>
      </p:sp>
    </p:spTree>
    <p:extLst>
      <p:ext uri="{BB962C8B-B14F-4D97-AF65-F5344CB8AC3E}">
        <p14:creationId xmlns:p14="http://schemas.microsoft.com/office/powerpoint/2010/main" val="136905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648072"/>
          </a:xfrm>
        </p:spPr>
        <p:txBody>
          <a:bodyPr>
            <a:normAutofit fontScale="90000"/>
          </a:bodyPr>
          <a:lstStyle/>
          <a:p>
            <a:r>
              <a:rPr lang="en-NZ" b="1" dirty="0" smtClean="0"/>
              <a:t>Rights and Responsibilities</a:t>
            </a:r>
            <a:endParaRPr lang="en-NZ" b="1" dirty="0"/>
          </a:p>
        </p:txBody>
      </p:sp>
      <p:sp>
        <p:nvSpPr>
          <p:cNvPr id="3" name="Content Placeholder 2"/>
          <p:cNvSpPr>
            <a:spLocks noGrp="1"/>
          </p:cNvSpPr>
          <p:nvPr>
            <p:ph idx="1"/>
          </p:nvPr>
        </p:nvSpPr>
        <p:spPr>
          <a:xfrm>
            <a:off x="457200" y="692696"/>
            <a:ext cx="8229600" cy="5976664"/>
          </a:xfrm>
        </p:spPr>
        <p:txBody>
          <a:bodyPr>
            <a:normAutofit fontScale="92500" lnSpcReduction="10000"/>
          </a:bodyPr>
          <a:lstStyle/>
          <a:p>
            <a:r>
              <a:rPr lang="en-NZ" dirty="0"/>
              <a:t>At the very foundation of every </a:t>
            </a:r>
            <a:r>
              <a:rPr lang="en-NZ" b="1" dirty="0">
                <a:solidFill>
                  <a:srgbClr val="0000FF"/>
                </a:solidFill>
              </a:rPr>
              <a:t>employee – </a:t>
            </a:r>
            <a:r>
              <a:rPr lang="en-NZ" b="1" dirty="0">
                <a:solidFill>
                  <a:srgbClr val="FF0000"/>
                </a:solidFill>
              </a:rPr>
              <a:t>employer</a:t>
            </a:r>
            <a:r>
              <a:rPr lang="en-NZ" dirty="0"/>
              <a:t> relationship are rights and </a:t>
            </a:r>
            <a:r>
              <a:rPr lang="en-NZ" dirty="0" smtClean="0"/>
              <a:t>responsibilities:</a:t>
            </a:r>
          </a:p>
          <a:p>
            <a:r>
              <a:rPr lang="en-NZ" b="1" dirty="0" smtClean="0">
                <a:solidFill>
                  <a:srgbClr val="00CC00"/>
                </a:solidFill>
              </a:rPr>
              <a:t>Rights: </a:t>
            </a:r>
            <a:r>
              <a:rPr lang="en-NZ" dirty="0" smtClean="0"/>
              <a:t>“</a:t>
            </a:r>
            <a:r>
              <a:rPr lang="en-NZ" dirty="0"/>
              <a:t>A</a:t>
            </a:r>
            <a:r>
              <a:rPr lang="en-NZ" dirty="0" smtClean="0"/>
              <a:t>n </a:t>
            </a:r>
            <a:r>
              <a:rPr lang="en-NZ" dirty="0"/>
              <a:t>entitlement </a:t>
            </a:r>
            <a:r>
              <a:rPr lang="en-NZ" b="1" dirty="0">
                <a:solidFill>
                  <a:srgbClr val="FF0000"/>
                </a:solidFill>
              </a:rPr>
              <a:t>to</a:t>
            </a:r>
            <a:r>
              <a:rPr lang="en-NZ" dirty="0"/>
              <a:t> </a:t>
            </a:r>
            <a:r>
              <a:rPr lang="en-NZ" b="1" dirty="0" smtClean="0"/>
              <a:t>something</a:t>
            </a:r>
            <a:r>
              <a:rPr lang="en-NZ" dirty="0" smtClean="0"/>
              <a:t>”</a:t>
            </a:r>
          </a:p>
          <a:p>
            <a:r>
              <a:rPr lang="en-NZ" b="1" dirty="0" smtClean="0">
                <a:solidFill>
                  <a:srgbClr val="FF0000"/>
                </a:solidFill>
              </a:rPr>
              <a:t>Responsibilities: </a:t>
            </a:r>
            <a:r>
              <a:rPr lang="en-NZ" dirty="0" smtClean="0"/>
              <a:t>“A </a:t>
            </a:r>
            <a:r>
              <a:rPr lang="en-NZ" dirty="0"/>
              <a:t>legal duty to pay or </a:t>
            </a:r>
            <a:r>
              <a:rPr lang="en-NZ" b="1" dirty="0">
                <a:solidFill>
                  <a:srgbClr val="FF0000"/>
                </a:solidFill>
              </a:rPr>
              <a:t>do</a:t>
            </a:r>
            <a:r>
              <a:rPr lang="en-NZ" dirty="0"/>
              <a:t> </a:t>
            </a:r>
            <a:r>
              <a:rPr lang="en-NZ" b="1" dirty="0" smtClean="0"/>
              <a:t>something;</a:t>
            </a:r>
            <a:r>
              <a:rPr lang="en-NZ" dirty="0" smtClean="0"/>
              <a:t> to fulfil obligations”</a:t>
            </a:r>
          </a:p>
          <a:p>
            <a:r>
              <a:rPr lang="en-NZ" dirty="0"/>
              <a:t>Both employers </a:t>
            </a:r>
            <a:r>
              <a:rPr lang="en-NZ" b="1" i="1" dirty="0"/>
              <a:t>and </a:t>
            </a:r>
            <a:r>
              <a:rPr lang="en-NZ" dirty="0"/>
              <a:t>employees have rights and responsibilities in the employment </a:t>
            </a:r>
            <a:r>
              <a:rPr lang="en-NZ" dirty="0" smtClean="0"/>
              <a:t>relationship.</a:t>
            </a:r>
          </a:p>
          <a:p>
            <a:r>
              <a:rPr lang="en-NZ" b="1" dirty="0"/>
              <a:t>E</a:t>
            </a:r>
            <a:r>
              <a:rPr lang="en-NZ" b="1" dirty="0" smtClean="0"/>
              <a:t>mployers</a:t>
            </a:r>
            <a:r>
              <a:rPr lang="en-NZ" dirty="0" smtClean="0"/>
              <a:t> </a:t>
            </a:r>
            <a:r>
              <a:rPr lang="en-NZ" dirty="0"/>
              <a:t>meet their responsibilities to employees in a way which best serves the </a:t>
            </a:r>
            <a:r>
              <a:rPr lang="en-NZ" b="1" dirty="0">
                <a:solidFill>
                  <a:srgbClr val="FF0000"/>
                </a:solidFill>
              </a:rPr>
              <a:t>business objectives</a:t>
            </a:r>
            <a:r>
              <a:rPr lang="en-NZ" dirty="0"/>
              <a:t>. </a:t>
            </a:r>
            <a:endParaRPr lang="en-NZ" dirty="0" smtClean="0"/>
          </a:p>
          <a:p>
            <a:r>
              <a:rPr lang="en-NZ" dirty="0"/>
              <a:t>Many of these rights and responsibilities are </a:t>
            </a:r>
            <a:r>
              <a:rPr lang="en-NZ" b="1" dirty="0"/>
              <a:t>cemented in law</a:t>
            </a:r>
            <a:r>
              <a:rPr lang="en-NZ" dirty="0"/>
              <a:t>. </a:t>
            </a:r>
            <a:endParaRPr lang="en-NZ" b="1" dirty="0"/>
          </a:p>
        </p:txBody>
      </p:sp>
    </p:spTree>
    <p:extLst>
      <p:ext uri="{BB962C8B-B14F-4D97-AF65-F5344CB8AC3E}">
        <p14:creationId xmlns:p14="http://schemas.microsoft.com/office/powerpoint/2010/main" val="38422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507288" cy="5721499"/>
          </a:xfrm>
        </p:spPr>
        <p:txBody>
          <a:bodyPr>
            <a:noAutofit/>
          </a:bodyPr>
          <a:lstStyle/>
          <a:p>
            <a:r>
              <a:rPr lang="en-NZ" sz="4000" b="1" dirty="0"/>
              <a:t>Human resources are one of the most important features of many </a:t>
            </a:r>
            <a:r>
              <a:rPr lang="en-NZ" sz="4000" b="1" dirty="0" smtClean="0"/>
              <a:t>businesses.</a:t>
            </a:r>
          </a:p>
          <a:p>
            <a:r>
              <a:rPr lang="en-NZ" sz="4000" b="1" dirty="0"/>
              <a:t>Human resources account for a large proportion of many businesses' </a:t>
            </a:r>
            <a:r>
              <a:rPr lang="en-NZ" sz="4000" b="1" dirty="0" smtClean="0"/>
              <a:t>costs.</a:t>
            </a:r>
          </a:p>
          <a:p>
            <a:r>
              <a:rPr lang="en-NZ" sz="4000" b="1" dirty="0" smtClean="0"/>
              <a:t>It </a:t>
            </a:r>
            <a:r>
              <a:rPr lang="en-NZ" sz="4000" b="1" dirty="0"/>
              <a:t>is the people </a:t>
            </a:r>
            <a:r>
              <a:rPr lang="en-NZ" sz="4000" b="1" dirty="0" smtClean="0"/>
              <a:t>working in a business that </a:t>
            </a:r>
            <a:r>
              <a:rPr lang="en-NZ" sz="4000" b="1" dirty="0"/>
              <a:t>invariably drive a business. </a:t>
            </a:r>
            <a:endParaRPr lang="en-NZ" sz="4000" b="1" dirty="0" smtClean="0"/>
          </a:p>
          <a:p>
            <a:pPr marL="0" indent="0">
              <a:buNone/>
            </a:pPr>
            <a:endParaRPr lang="en-NZ" sz="4000" b="1" dirty="0"/>
          </a:p>
        </p:txBody>
      </p:sp>
    </p:spTree>
    <p:extLst>
      <p:ext uri="{BB962C8B-B14F-4D97-AF65-F5344CB8AC3E}">
        <p14:creationId xmlns:p14="http://schemas.microsoft.com/office/powerpoint/2010/main" val="367016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normAutofit/>
          </a:bodyPr>
          <a:lstStyle/>
          <a:p>
            <a:r>
              <a:rPr lang="en-NZ" dirty="0" smtClean="0"/>
              <a:t>Range </a:t>
            </a:r>
            <a:r>
              <a:rPr lang="en-NZ" dirty="0"/>
              <a:t>of factors </a:t>
            </a:r>
            <a:r>
              <a:rPr lang="en-NZ" dirty="0" smtClean="0"/>
              <a:t>to be considered </a:t>
            </a:r>
            <a:endParaRPr lang="en-NZ"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000" t="11267" r="14875" b="9784"/>
          <a:stretch/>
        </p:blipFill>
        <p:spPr bwMode="auto">
          <a:xfrm>
            <a:off x="179512" y="980729"/>
            <a:ext cx="8639503"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668344" y="6165304"/>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p:cNvSpPr/>
          <p:nvPr/>
        </p:nvSpPr>
        <p:spPr>
          <a:xfrm>
            <a:off x="7524328" y="6309320"/>
            <a:ext cx="144016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68164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MOTIVATION and PRODUCTIVITY</a:t>
            </a:r>
            <a:endParaRPr lang="en-NZ" dirty="0"/>
          </a:p>
        </p:txBody>
      </p:sp>
      <p:sp>
        <p:nvSpPr>
          <p:cNvPr id="3" name="Content Placeholder 2"/>
          <p:cNvSpPr>
            <a:spLocks noGrp="1"/>
          </p:cNvSpPr>
          <p:nvPr>
            <p:ph idx="1"/>
          </p:nvPr>
        </p:nvSpPr>
        <p:spPr>
          <a:xfrm>
            <a:off x="251520" y="1268760"/>
            <a:ext cx="8892480" cy="5256584"/>
          </a:xfrm>
        </p:spPr>
        <p:txBody>
          <a:bodyPr>
            <a:normAutofit/>
          </a:bodyPr>
          <a:lstStyle/>
          <a:p>
            <a:r>
              <a:rPr lang="en-NZ" dirty="0"/>
              <a:t>Productivity is a key measure of how </a:t>
            </a:r>
            <a:r>
              <a:rPr lang="en-NZ" b="1" dirty="0">
                <a:solidFill>
                  <a:srgbClr val="002060"/>
                </a:solidFill>
              </a:rPr>
              <a:t>efficiently</a:t>
            </a:r>
            <a:r>
              <a:rPr lang="en-NZ" dirty="0"/>
              <a:t> a business is </a:t>
            </a:r>
            <a:r>
              <a:rPr lang="en-NZ" dirty="0" smtClean="0"/>
              <a:t>operating.</a:t>
            </a:r>
          </a:p>
          <a:p>
            <a:r>
              <a:rPr lang="en-NZ" dirty="0" smtClean="0"/>
              <a:t>It is usually calculated by measuring the </a:t>
            </a:r>
            <a:r>
              <a:rPr lang="en-NZ" b="1" dirty="0" smtClean="0">
                <a:solidFill>
                  <a:srgbClr val="FF0000"/>
                </a:solidFill>
              </a:rPr>
              <a:t>output</a:t>
            </a:r>
            <a:r>
              <a:rPr lang="en-NZ" dirty="0" smtClean="0"/>
              <a:t> for each unit of </a:t>
            </a:r>
            <a:r>
              <a:rPr lang="en-NZ" b="1" dirty="0" smtClean="0">
                <a:solidFill>
                  <a:srgbClr val="FF0000"/>
                </a:solidFill>
              </a:rPr>
              <a:t>input</a:t>
            </a:r>
            <a:r>
              <a:rPr lang="en-NZ" dirty="0" smtClean="0"/>
              <a:t> (Output / Input) </a:t>
            </a:r>
          </a:p>
          <a:p>
            <a:r>
              <a:rPr lang="en-NZ" dirty="0" smtClean="0"/>
              <a:t>This can be measured through:</a:t>
            </a:r>
          </a:p>
          <a:p>
            <a:pPr marL="514350" indent="-514350">
              <a:buFont typeface="+mj-lt"/>
              <a:buAutoNum type="alphaUcPeriod"/>
            </a:pPr>
            <a:r>
              <a:rPr lang="en-NZ" dirty="0" smtClean="0"/>
              <a:t>Profit</a:t>
            </a:r>
          </a:p>
          <a:p>
            <a:pPr marL="514350" indent="-514350">
              <a:buFont typeface="+mj-lt"/>
              <a:buAutoNum type="alphaUcPeriod"/>
            </a:pPr>
            <a:r>
              <a:rPr lang="en-NZ" dirty="0" smtClean="0"/>
              <a:t>Revenues</a:t>
            </a:r>
          </a:p>
          <a:p>
            <a:pPr marL="514350" indent="-514350">
              <a:buFont typeface="+mj-lt"/>
              <a:buAutoNum type="alphaUcPeriod"/>
            </a:pPr>
            <a:r>
              <a:rPr lang="en-NZ" dirty="0" smtClean="0"/>
              <a:t>Growth in sales</a:t>
            </a:r>
          </a:p>
          <a:p>
            <a:pPr marL="514350" indent="-514350">
              <a:buFont typeface="+mj-lt"/>
              <a:buAutoNum type="alphaUcPeriod"/>
            </a:pPr>
            <a:r>
              <a:rPr lang="en-NZ" dirty="0" smtClean="0"/>
              <a:t>Market share</a:t>
            </a:r>
            <a:endParaRPr lang="en-NZ" dirty="0"/>
          </a:p>
        </p:txBody>
      </p:sp>
    </p:spTree>
    <p:extLst>
      <p:ext uri="{BB962C8B-B14F-4D97-AF65-F5344CB8AC3E}">
        <p14:creationId xmlns:p14="http://schemas.microsoft.com/office/powerpoint/2010/main" val="75602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04664"/>
            <a:ext cx="8424936" cy="6192688"/>
          </a:xfrm>
        </p:spPr>
        <p:txBody>
          <a:bodyPr>
            <a:normAutofit fontScale="92500" lnSpcReduction="10000"/>
          </a:bodyPr>
          <a:lstStyle/>
          <a:p>
            <a:r>
              <a:rPr lang="en-NZ" b="1" dirty="0" smtClean="0">
                <a:solidFill>
                  <a:srgbClr val="000099"/>
                </a:solidFill>
              </a:rPr>
              <a:t>An important driver of productivity is motivation of workers.</a:t>
            </a:r>
          </a:p>
          <a:p>
            <a:r>
              <a:rPr lang="en-NZ" b="1" dirty="0" smtClean="0">
                <a:solidFill>
                  <a:srgbClr val="000099"/>
                </a:solidFill>
              </a:rPr>
              <a:t>Poor motivation leads to:</a:t>
            </a:r>
          </a:p>
          <a:p>
            <a:pPr marL="514350" indent="-514350">
              <a:buFont typeface="+mj-lt"/>
              <a:buAutoNum type="alphaLcPeriod"/>
            </a:pPr>
            <a:r>
              <a:rPr lang="en-NZ" sz="3900" dirty="0" smtClean="0">
                <a:solidFill>
                  <a:srgbClr val="C00000"/>
                </a:solidFill>
              </a:rPr>
              <a:t>Lower </a:t>
            </a:r>
            <a:r>
              <a:rPr lang="en-NZ" sz="3900" dirty="0">
                <a:solidFill>
                  <a:srgbClr val="C00000"/>
                </a:solidFill>
              </a:rPr>
              <a:t>productivity levels </a:t>
            </a:r>
          </a:p>
          <a:p>
            <a:pPr marL="514350" indent="-514350">
              <a:buFont typeface="+mj-lt"/>
              <a:buAutoNum type="alphaLcPeriod"/>
            </a:pPr>
            <a:r>
              <a:rPr lang="en-NZ" sz="3900" dirty="0" smtClean="0">
                <a:solidFill>
                  <a:srgbClr val="C00000"/>
                </a:solidFill>
              </a:rPr>
              <a:t>Poor </a:t>
            </a:r>
            <a:r>
              <a:rPr lang="en-NZ" sz="3900" dirty="0">
                <a:solidFill>
                  <a:srgbClr val="C00000"/>
                </a:solidFill>
              </a:rPr>
              <a:t>quality products and services </a:t>
            </a:r>
          </a:p>
          <a:p>
            <a:pPr marL="514350" indent="-514350">
              <a:buFont typeface="+mj-lt"/>
              <a:buAutoNum type="alphaLcPeriod"/>
            </a:pPr>
            <a:r>
              <a:rPr lang="en-NZ" sz="3900" dirty="0" smtClean="0">
                <a:solidFill>
                  <a:srgbClr val="C00000"/>
                </a:solidFill>
              </a:rPr>
              <a:t>High </a:t>
            </a:r>
            <a:r>
              <a:rPr lang="en-NZ" sz="3900" dirty="0">
                <a:solidFill>
                  <a:srgbClr val="C00000"/>
                </a:solidFill>
              </a:rPr>
              <a:t>levels of complaints from customers </a:t>
            </a:r>
          </a:p>
          <a:p>
            <a:pPr marL="514350" indent="-514350">
              <a:buFont typeface="+mj-lt"/>
              <a:buAutoNum type="alphaLcPeriod"/>
            </a:pPr>
            <a:r>
              <a:rPr lang="en-NZ" sz="3900" dirty="0" smtClean="0">
                <a:solidFill>
                  <a:srgbClr val="C00000"/>
                </a:solidFill>
              </a:rPr>
              <a:t>Loss </a:t>
            </a:r>
            <a:r>
              <a:rPr lang="en-NZ" sz="3900" dirty="0">
                <a:solidFill>
                  <a:srgbClr val="C00000"/>
                </a:solidFill>
              </a:rPr>
              <a:t>of customers with subsequently lower revenues </a:t>
            </a:r>
          </a:p>
          <a:p>
            <a:pPr marL="514350" indent="-514350">
              <a:buFont typeface="+mj-lt"/>
              <a:buAutoNum type="alphaLcPeriod"/>
            </a:pPr>
            <a:r>
              <a:rPr lang="en-NZ" sz="3900" dirty="0" smtClean="0">
                <a:solidFill>
                  <a:srgbClr val="C00000"/>
                </a:solidFill>
              </a:rPr>
              <a:t>Higher </a:t>
            </a:r>
            <a:r>
              <a:rPr lang="en-NZ" sz="3900" dirty="0">
                <a:solidFill>
                  <a:srgbClr val="C00000"/>
                </a:solidFill>
              </a:rPr>
              <a:t>costs </a:t>
            </a:r>
          </a:p>
          <a:p>
            <a:pPr marL="514350" indent="-514350">
              <a:buFont typeface="+mj-lt"/>
              <a:buAutoNum type="alphaLcPeriod"/>
            </a:pPr>
            <a:r>
              <a:rPr lang="en-NZ" sz="3900" dirty="0" smtClean="0">
                <a:solidFill>
                  <a:srgbClr val="C00000"/>
                </a:solidFill>
              </a:rPr>
              <a:t>Higher </a:t>
            </a:r>
            <a:r>
              <a:rPr lang="en-NZ" sz="3900" dirty="0">
                <a:solidFill>
                  <a:srgbClr val="C00000"/>
                </a:solidFill>
              </a:rPr>
              <a:t>staff turnover </a:t>
            </a:r>
          </a:p>
          <a:p>
            <a:pPr marL="514350" indent="-514350">
              <a:buFont typeface="+mj-lt"/>
              <a:buAutoNum type="alphaLcPeriod"/>
            </a:pPr>
            <a:r>
              <a:rPr lang="en-NZ" sz="3900" dirty="0" smtClean="0">
                <a:solidFill>
                  <a:srgbClr val="C00000"/>
                </a:solidFill>
              </a:rPr>
              <a:t>Poor </a:t>
            </a:r>
            <a:r>
              <a:rPr lang="en-NZ" sz="3900" dirty="0">
                <a:solidFill>
                  <a:srgbClr val="C00000"/>
                </a:solidFill>
              </a:rPr>
              <a:t>industrial relations </a:t>
            </a:r>
          </a:p>
        </p:txBody>
      </p:sp>
    </p:spTree>
    <p:extLst>
      <p:ext uri="{BB962C8B-B14F-4D97-AF65-F5344CB8AC3E}">
        <p14:creationId xmlns:p14="http://schemas.microsoft.com/office/powerpoint/2010/main" val="84864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15" t="15121" r="25981" b="6251"/>
          <a:stretch/>
        </p:blipFill>
        <p:spPr bwMode="auto">
          <a:xfrm>
            <a:off x="0" y="188640"/>
            <a:ext cx="9131352"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3715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562074"/>
          </a:xfrm>
        </p:spPr>
        <p:txBody>
          <a:bodyPr>
            <a:normAutofit fontScale="90000"/>
          </a:bodyPr>
          <a:lstStyle/>
          <a:p>
            <a:r>
              <a:rPr lang="en-NZ" dirty="0" smtClean="0"/>
              <a:t>Needs Analysis</a:t>
            </a:r>
            <a:endParaRPr lang="en-NZ" dirty="0"/>
          </a:p>
        </p:txBody>
      </p:sp>
      <p:sp>
        <p:nvSpPr>
          <p:cNvPr id="3" name="Content Placeholder 2"/>
          <p:cNvSpPr>
            <a:spLocks noGrp="1"/>
          </p:cNvSpPr>
          <p:nvPr>
            <p:ph idx="1"/>
          </p:nvPr>
        </p:nvSpPr>
        <p:spPr>
          <a:xfrm>
            <a:off x="467544" y="908720"/>
            <a:ext cx="8229600" cy="5949280"/>
          </a:xfrm>
        </p:spPr>
        <p:txBody>
          <a:bodyPr>
            <a:normAutofit/>
          </a:bodyPr>
          <a:lstStyle/>
          <a:p>
            <a:pPr marL="0" indent="0">
              <a:buNone/>
            </a:pPr>
            <a:r>
              <a:rPr lang="en-NZ" sz="3600" dirty="0"/>
              <a:t>For most businesses, large or small, the task of identifying </a:t>
            </a:r>
            <a:r>
              <a:rPr lang="en-NZ" sz="3600" b="1" dirty="0">
                <a:solidFill>
                  <a:srgbClr val="000099"/>
                </a:solidFill>
              </a:rPr>
              <a:t>what</a:t>
            </a:r>
            <a:r>
              <a:rPr lang="en-NZ" sz="3600" dirty="0"/>
              <a:t> work needs doing and </a:t>
            </a:r>
            <a:r>
              <a:rPr lang="en-NZ" sz="3600" b="1" dirty="0">
                <a:solidFill>
                  <a:srgbClr val="000099"/>
                </a:solidFill>
              </a:rPr>
              <a:t>who</a:t>
            </a:r>
            <a:r>
              <a:rPr lang="en-NZ" sz="3600" dirty="0"/>
              <a:t> should do it is a continuous challenge! </a:t>
            </a:r>
            <a:endParaRPr lang="en-NZ" sz="3600" dirty="0" smtClean="0"/>
          </a:p>
          <a:p>
            <a:pPr marL="0" indent="0">
              <a:buNone/>
            </a:pPr>
            <a:r>
              <a:rPr lang="en-NZ" sz="3600" dirty="0" smtClean="0"/>
              <a:t>Why </a:t>
            </a:r>
            <a:r>
              <a:rPr lang="en-NZ" sz="3600" dirty="0"/>
              <a:t>a business might need to recruit </a:t>
            </a:r>
            <a:r>
              <a:rPr lang="en-NZ" sz="3600" dirty="0" smtClean="0"/>
              <a:t>staff:</a:t>
            </a:r>
            <a:endParaRPr lang="en-NZ" sz="3600" dirty="0"/>
          </a:p>
          <a:p>
            <a:r>
              <a:rPr lang="en-NZ" sz="3600" b="1" dirty="0">
                <a:solidFill>
                  <a:srgbClr val="FF0000"/>
                </a:solidFill>
              </a:rPr>
              <a:t>Business expansion due to </a:t>
            </a:r>
          </a:p>
          <a:p>
            <a:pPr>
              <a:buFont typeface="Wingdings" panose="05000000000000000000" pitchFamily="2" charset="2"/>
              <a:buChar char="ü"/>
            </a:pPr>
            <a:r>
              <a:rPr lang="en-NZ" sz="3600" dirty="0" smtClean="0"/>
              <a:t>Increasing </a:t>
            </a:r>
            <a:r>
              <a:rPr lang="en-NZ" sz="3600" dirty="0"/>
              <a:t>sales of existing products </a:t>
            </a:r>
            <a:endParaRPr lang="en-NZ" sz="3600" dirty="0" smtClean="0"/>
          </a:p>
          <a:p>
            <a:pPr>
              <a:buFont typeface="Wingdings" panose="05000000000000000000" pitchFamily="2" charset="2"/>
              <a:buChar char="ü"/>
            </a:pPr>
            <a:r>
              <a:rPr lang="en-NZ" sz="3600" dirty="0" smtClean="0"/>
              <a:t>Developing new products</a:t>
            </a:r>
          </a:p>
          <a:p>
            <a:pPr>
              <a:buFont typeface="Wingdings" panose="05000000000000000000" pitchFamily="2" charset="2"/>
              <a:buChar char="ü"/>
            </a:pPr>
            <a:r>
              <a:rPr lang="en-NZ" sz="3600" dirty="0" smtClean="0"/>
              <a:t>Entering </a:t>
            </a:r>
            <a:r>
              <a:rPr lang="en-NZ" sz="3600" dirty="0"/>
              <a:t>new markets </a:t>
            </a:r>
          </a:p>
          <a:p>
            <a:pPr>
              <a:buFont typeface="Wingdings" panose="05000000000000000000" pitchFamily="2" charset="2"/>
              <a:buChar char="ü"/>
            </a:pPr>
            <a:endParaRPr lang="en-NZ" dirty="0" smtClean="0"/>
          </a:p>
          <a:p>
            <a:pPr>
              <a:buFont typeface="Wingdings" panose="05000000000000000000" pitchFamily="2" charset="2"/>
              <a:buChar char="ü"/>
            </a:pPr>
            <a:endParaRPr lang="en-NZ" dirty="0"/>
          </a:p>
          <a:p>
            <a:pPr marL="514350" indent="-514350">
              <a:buFont typeface="+mj-lt"/>
              <a:buAutoNum type="alphaLcParenR"/>
            </a:pPr>
            <a:endParaRPr lang="en-NZ" dirty="0"/>
          </a:p>
        </p:txBody>
      </p:sp>
    </p:spTree>
    <p:extLst>
      <p:ext uri="{BB962C8B-B14F-4D97-AF65-F5344CB8AC3E}">
        <p14:creationId xmlns:p14="http://schemas.microsoft.com/office/powerpoint/2010/main" val="154209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640960" cy="6120680"/>
          </a:xfrm>
        </p:spPr>
        <p:txBody>
          <a:bodyPr>
            <a:normAutofit/>
          </a:bodyPr>
          <a:lstStyle/>
          <a:p>
            <a:r>
              <a:rPr lang="en-NZ" sz="3600" b="1" dirty="0" smtClean="0">
                <a:solidFill>
                  <a:srgbClr val="FF0000"/>
                </a:solidFill>
              </a:rPr>
              <a:t>Existing </a:t>
            </a:r>
            <a:r>
              <a:rPr lang="en-NZ" sz="3600" b="1" dirty="0">
                <a:solidFill>
                  <a:srgbClr val="FF0000"/>
                </a:solidFill>
              </a:rPr>
              <a:t>employees leave: </a:t>
            </a:r>
          </a:p>
          <a:p>
            <a:pPr>
              <a:buFont typeface="Wingdings" panose="05000000000000000000" pitchFamily="2" charset="2"/>
              <a:buChar char="ü"/>
            </a:pPr>
            <a:r>
              <a:rPr lang="en-NZ" sz="3600" dirty="0" smtClean="0"/>
              <a:t>To </a:t>
            </a:r>
            <a:r>
              <a:rPr lang="en-NZ" sz="3600" dirty="0"/>
              <a:t>work with competitors or other local </a:t>
            </a:r>
            <a:r>
              <a:rPr lang="en-NZ" sz="3600" dirty="0" smtClean="0"/>
              <a:t>employers</a:t>
            </a:r>
          </a:p>
          <a:p>
            <a:pPr>
              <a:buFont typeface="Wingdings" panose="05000000000000000000" pitchFamily="2" charset="2"/>
              <a:buChar char="ü"/>
            </a:pPr>
            <a:r>
              <a:rPr lang="en-NZ" sz="3600" dirty="0" smtClean="0"/>
              <a:t>Due </a:t>
            </a:r>
            <a:r>
              <a:rPr lang="en-NZ" sz="3600" dirty="0"/>
              <a:t>to factors such as retirement, sick leave, maternity leave </a:t>
            </a:r>
          </a:p>
          <a:p>
            <a:r>
              <a:rPr lang="en-NZ" sz="3600" b="1" dirty="0">
                <a:solidFill>
                  <a:srgbClr val="FF0000"/>
                </a:solidFill>
              </a:rPr>
              <a:t>Business needs employees with new skills </a:t>
            </a:r>
          </a:p>
          <a:p>
            <a:r>
              <a:rPr lang="en-NZ" sz="3600" b="1" dirty="0" smtClean="0">
                <a:solidFill>
                  <a:srgbClr val="FF0000"/>
                </a:solidFill>
              </a:rPr>
              <a:t>Business </a:t>
            </a:r>
            <a:r>
              <a:rPr lang="en-NZ" sz="3600" b="1" dirty="0">
                <a:solidFill>
                  <a:srgbClr val="FF0000"/>
                </a:solidFill>
              </a:rPr>
              <a:t>is relocating </a:t>
            </a:r>
            <a:r>
              <a:rPr lang="en-NZ" sz="3600" dirty="0"/>
              <a:t>– and not all of existing workforce want to move to new location </a:t>
            </a:r>
          </a:p>
          <a:p>
            <a:pPr marL="0" indent="0">
              <a:buNone/>
            </a:pPr>
            <a:endParaRPr lang="en-NZ" dirty="0"/>
          </a:p>
          <a:p>
            <a:pPr>
              <a:buFont typeface="Wingdings" panose="05000000000000000000" pitchFamily="2" charset="2"/>
              <a:buChar char="ü"/>
            </a:pPr>
            <a:endParaRPr lang="en-NZ" dirty="0"/>
          </a:p>
          <a:p>
            <a:endParaRPr lang="en-NZ" dirty="0"/>
          </a:p>
        </p:txBody>
      </p:sp>
    </p:spTree>
    <p:extLst>
      <p:ext uri="{BB962C8B-B14F-4D97-AF65-F5344CB8AC3E}">
        <p14:creationId xmlns:p14="http://schemas.microsoft.com/office/powerpoint/2010/main" val="57320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TotalTime>
  <Words>1076</Words>
  <Application>Microsoft Office PowerPoint</Application>
  <PresentationFormat>On-screen Show (4:3)</PresentationFormat>
  <Paragraphs>136</Paragraphs>
  <Slides>25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Wingdings</vt:lpstr>
      <vt:lpstr>Office Theme</vt:lpstr>
      <vt:lpstr>HUMAN RESOURCE MANAGEMENT</vt:lpstr>
      <vt:lpstr>PUTAKE (SOURCE)</vt:lpstr>
      <vt:lpstr>PowerPoint Presentation</vt:lpstr>
      <vt:lpstr>Range of factors to be considered </vt:lpstr>
      <vt:lpstr>MOTIVATION and PRODUCTIVITY</vt:lpstr>
      <vt:lpstr>PowerPoint Presentation</vt:lpstr>
      <vt:lpstr>PowerPoint Presentation</vt:lpstr>
      <vt:lpstr>Needs Analysis</vt:lpstr>
      <vt:lpstr>PowerPoint Presentation</vt:lpstr>
      <vt:lpstr>PowerPoint Presentation</vt:lpstr>
      <vt:lpstr>Staff Retention</vt:lpstr>
      <vt:lpstr>MOTIVATING STAFF </vt:lpstr>
      <vt:lpstr>Maslow's hierarchy of needs theory </vt:lpstr>
      <vt:lpstr>Herzberg's motivator - hygiene theory </vt:lpstr>
      <vt:lpstr>PowerPoint Presentation</vt:lpstr>
      <vt:lpstr>PowerPoint Presentation</vt:lpstr>
      <vt:lpstr>TRAINING &amp; DEVELOPMENT</vt:lpstr>
      <vt:lpstr>Benefits of training for a business</vt:lpstr>
      <vt:lpstr>Lack of training – Problems</vt:lpstr>
      <vt:lpstr>APPRAISAL </vt:lpstr>
      <vt:lpstr>PowerPoint Presentation</vt:lpstr>
      <vt:lpstr>EMPLOYMENT RELATIONS </vt:lpstr>
      <vt:lpstr>Change Management</vt:lpstr>
      <vt:lpstr>PowerPoint Presentation</vt:lpstr>
      <vt:lpstr>Rights and Responsibilities</vt:lpstr>
    </vt:vector>
  </TitlesOfParts>
  <Company>Southern Cross Campus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 MANAGEMENT</dc:title>
  <dc:creator>Raj Dawson</dc:creator>
  <cp:lastModifiedBy>Raj Dawson</cp:lastModifiedBy>
  <cp:revision>29</cp:revision>
  <cp:lastPrinted>2015-02-24T01:18:36Z</cp:lastPrinted>
  <dcterms:created xsi:type="dcterms:W3CDTF">2015-02-10T00:05:01Z</dcterms:created>
  <dcterms:modified xsi:type="dcterms:W3CDTF">2017-02-07T21:29:31Z</dcterms:modified>
</cp:coreProperties>
</file>