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CCFF"/>
    <a:srgbClr val="FFFF66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501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5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6706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D6C9-CFD1-4C90-967D-3BC3EA8592F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29197"/>
      </p:ext>
    </p:extLst>
  </p:cSld>
  <p:clrMapOvr>
    <a:masterClrMapping/>
  </p:clrMapOvr>
  <p:transition spd="slow">
    <p:plu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D6C9-CFD1-4C90-967D-3BC3EA8592F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29197"/>
      </p:ext>
    </p:extLst>
  </p:cSld>
  <p:clrMapOvr>
    <a:masterClrMapping/>
  </p:clrMapOvr>
  <p:transition spd="slow">
    <p:plu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D6C9-CFD1-4C90-967D-3BC3EA8592F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29197"/>
      </p:ext>
    </p:extLst>
  </p:cSld>
  <p:clrMapOvr>
    <a:masterClrMapping/>
  </p:clrMapOvr>
  <p:transition spd="slow">
    <p:plu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D6C9-CFD1-4C90-967D-3BC3EA8592F9}" type="slidenum">
              <a:rPr lang="en-A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129197"/>
      </p:ext>
    </p:extLst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6570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702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1326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055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384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066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063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1873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869CE-74BB-447D-BFDA-EDB427955D97}" type="datetimeFigureOut">
              <a:rPr lang="en-NZ" smtClean="0"/>
              <a:t>3/04/2012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9284-CCE2-48C6-BCF8-D2A5D6F2728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820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20A85-619F-47E7-BE7B-0018FECEE7E2}" type="slidenum">
              <a:rPr lang="en-A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03300" y="220663"/>
            <a:ext cx="7921625" cy="2476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8" descr="header_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6" t="28256" r="44872" b="31798"/>
          <a:stretch>
            <a:fillRect/>
          </a:stretch>
        </p:blipFill>
        <p:spPr bwMode="auto">
          <a:xfrm>
            <a:off x="107950" y="6327775"/>
            <a:ext cx="1223963" cy="465138"/>
          </a:xfrm>
          <a:prstGeom prst="rect">
            <a:avLst/>
          </a:prstGeom>
          <a:noFill/>
          <a:ln w="57150">
            <a:solidFill>
              <a:srgbClr val="00006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-15875"/>
            <a:ext cx="1547813" cy="908050"/>
            <a:chOff x="0" y="0"/>
            <a:chExt cx="425" cy="344"/>
          </a:xfrm>
        </p:grpSpPr>
        <p:sp>
          <p:nvSpPr>
            <p:cNvPr id="1036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176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 userDrawn="1"/>
          </p:nvSpPr>
          <p:spPr bwMode="auto">
            <a:xfrm>
              <a:off x="253" y="85"/>
              <a:ext cx="85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 userDrawn="1"/>
          </p:nvSpPr>
          <p:spPr bwMode="auto">
            <a:xfrm>
              <a:off x="338" y="0"/>
              <a:ext cx="87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 userDrawn="1"/>
          </p:nvSpPr>
          <p:spPr bwMode="auto">
            <a:xfrm>
              <a:off x="338" y="85"/>
              <a:ext cx="87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0" name="Rectangle 14"/>
            <p:cNvSpPr>
              <a:spLocks noChangeArrowheads="1"/>
            </p:cNvSpPr>
            <p:nvPr userDrawn="1"/>
          </p:nvSpPr>
          <p:spPr bwMode="auto">
            <a:xfrm>
              <a:off x="170" y="173"/>
              <a:ext cx="84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41" name="Rectangle 15"/>
            <p:cNvSpPr>
              <a:spLocks noChangeArrowheads="1"/>
            </p:cNvSpPr>
            <p:nvPr userDrawn="1"/>
          </p:nvSpPr>
          <p:spPr bwMode="auto">
            <a:xfrm>
              <a:off x="81" y="86"/>
              <a:ext cx="88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2" name="Rectangle 16"/>
            <p:cNvSpPr>
              <a:spLocks noChangeArrowheads="1"/>
            </p:cNvSpPr>
            <p:nvPr userDrawn="1"/>
          </p:nvSpPr>
          <p:spPr bwMode="auto">
            <a:xfrm>
              <a:off x="253" y="171"/>
              <a:ext cx="85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3" name="Rectangle 17"/>
            <p:cNvSpPr>
              <a:spLocks noChangeArrowheads="1"/>
            </p:cNvSpPr>
            <p:nvPr userDrawn="1"/>
          </p:nvSpPr>
          <p:spPr bwMode="auto">
            <a:xfrm>
              <a:off x="170" y="258"/>
              <a:ext cx="84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</p:grpSp>
      <p:sp>
        <p:nvSpPr>
          <p:cNvPr id="1034" name="Line 18"/>
          <p:cNvSpPr>
            <a:spLocks noChangeShapeType="1"/>
          </p:cNvSpPr>
          <p:nvPr/>
        </p:nvSpPr>
        <p:spPr bwMode="auto">
          <a:xfrm flipH="1">
            <a:off x="147638" y="260350"/>
            <a:ext cx="28575" cy="59055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5" name="Line 19"/>
          <p:cNvSpPr>
            <a:spLocks noChangeShapeType="1"/>
          </p:cNvSpPr>
          <p:nvPr/>
        </p:nvSpPr>
        <p:spPr bwMode="auto">
          <a:xfrm>
            <a:off x="1500188" y="6677025"/>
            <a:ext cx="7416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20A85-619F-47E7-BE7B-0018FECEE7E2}" type="slidenum">
              <a:rPr lang="en-A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03300" y="220663"/>
            <a:ext cx="7921625" cy="2476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8" descr="header_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6" t="28256" r="44872" b="31798"/>
          <a:stretch>
            <a:fillRect/>
          </a:stretch>
        </p:blipFill>
        <p:spPr bwMode="auto">
          <a:xfrm>
            <a:off x="107950" y="6327775"/>
            <a:ext cx="1223963" cy="465138"/>
          </a:xfrm>
          <a:prstGeom prst="rect">
            <a:avLst/>
          </a:prstGeom>
          <a:noFill/>
          <a:ln w="57150">
            <a:solidFill>
              <a:srgbClr val="00006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-15875"/>
            <a:ext cx="1547813" cy="908050"/>
            <a:chOff x="0" y="0"/>
            <a:chExt cx="425" cy="344"/>
          </a:xfrm>
        </p:grpSpPr>
        <p:sp>
          <p:nvSpPr>
            <p:cNvPr id="1036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176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 userDrawn="1"/>
          </p:nvSpPr>
          <p:spPr bwMode="auto">
            <a:xfrm>
              <a:off x="253" y="85"/>
              <a:ext cx="85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 userDrawn="1"/>
          </p:nvSpPr>
          <p:spPr bwMode="auto">
            <a:xfrm>
              <a:off x="338" y="0"/>
              <a:ext cx="87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 userDrawn="1"/>
          </p:nvSpPr>
          <p:spPr bwMode="auto">
            <a:xfrm>
              <a:off x="338" y="85"/>
              <a:ext cx="87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0" name="Rectangle 14"/>
            <p:cNvSpPr>
              <a:spLocks noChangeArrowheads="1"/>
            </p:cNvSpPr>
            <p:nvPr userDrawn="1"/>
          </p:nvSpPr>
          <p:spPr bwMode="auto">
            <a:xfrm>
              <a:off x="170" y="173"/>
              <a:ext cx="84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41" name="Rectangle 15"/>
            <p:cNvSpPr>
              <a:spLocks noChangeArrowheads="1"/>
            </p:cNvSpPr>
            <p:nvPr userDrawn="1"/>
          </p:nvSpPr>
          <p:spPr bwMode="auto">
            <a:xfrm>
              <a:off x="81" y="86"/>
              <a:ext cx="88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2" name="Rectangle 16"/>
            <p:cNvSpPr>
              <a:spLocks noChangeArrowheads="1"/>
            </p:cNvSpPr>
            <p:nvPr userDrawn="1"/>
          </p:nvSpPr>
          <p:spPr bwMode="auto">
            <a:xfrm>
              <a:off x="253" y="171"/>
              <a:ext cx="85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3" name="Rectangle 17"/>
            <p:cNvSpPr>
              <a:spLocks noChangeArrowheads="1"/>
            </p:cNvSpPr>
            <p:nvPr userDrawn="1"/>
          </p:nvSpPr>
          <p:spPr bwMode="auto">
            <a:xfrm>
              <a:off x="170" y="258"/>
              <a:ext cx="84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</p:grpSp>
      <p:sp>
        <p:nvSpPr>
          <p:cNvPr id="1034" name="Line 18"/>
          <p:cNvSpPr>
            <a:spLocks noChangeShapeType="1"/>
          </p:cNvSpPr>
          <p:nvPr/>
        </p:nvSpPr>
        <p:spPr bwMode="auto">
          <a:xfrm flipH="1">
            <a:off x="147638" y="260350"/>
            <a:ext cx="28575" cy="59055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5" name="Line 19"/>
          <p:cNvSpPr>
            <a:spLocks noChangeShapeType="1"/>
          </p:cNvSpPr>
          <p:nvPr/>
        </p:nvSpPr>
        <p:spPr bwMode="auto">
          <a:xfrm>
            <a:off x="1500188" y="6677025"/>
            <a:ext cx="7416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20A85-619F-47E7-BE7B-0018FECEE7E2}" type="slidenum">
              <a:rPr lang="en-A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03300" y="220663"/>
            <a:ext cx="7921625" cy="2476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8" descr="header_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6" t="28256" r="44872" b="31798"/>
          <a:stretch>
            <a:fillRect/>
          </a:stretch>
        </p:blipFill>
        <p:spPr bwMode="auto">
          <a:xfrm>
            <a:off x="107950" y="6327775"/>
            <a:ext cx="1223963" cy="465138"/>
          </a:xfrm>
          <a:prstGeom prst="rect">
            <a:avLst/>
          </a:prstGeom>
          <a:noFill/>
          <a:ln w="57150">
            <a:solidFill>
              <a:srgbClr val="00006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-15875"/>
            <a:ext cx="1547813" cy="908050"/>
            <a:chOff x="0" y="0"/>
            <a:chExt cx="425" cy="344"/>
          </a:xfrm>
        </p:grpSpPr>
        <p:sp>
          <p:nvSpPr>
            <p:cNvPr id="1036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176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 userDrawn="1"/>
          </p:nvSpPr>
          <p:spPr bwMode="auto">
            <a:xfrm>
              <a:off x="253" y="85"/>
              <a:ext cx="85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 userDrawn="1"/>
          </p:nvSpPr>
          <p:spPr bwMode="auto">
            <a:xfrm>
              <a:off x="338" y="0"/>
              <a:ext cx="87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 userDrawn="1"/>
          </p:nvSpPr>
          <p:spPr bwMode="auto">
            <a:xfrm>
              <a:off x="338" y="85"/>
              <a:ext cx="87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0" name="Rectangle 14"/>
            <p:cNvSpPr>
              <a:spLocks noChangeArrowheads="1"/>
            </p:cNvSpPr>
            <p:nvPr userDrawn="1"/>
          </p:nvSpPr>
          <p:spPr bwMode="auto">
            <a:xfrm>
              <a:off x="170" y="173"/>
              <a:ext cx="84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41" name="Rectangle 15"/>
            <p:cNvSpPr>
              <a:spLocks noChangeArrowheads="1"/>
            </p:cNvSpPr>
            <p:nvPr userDrawn="1"/>
          </p:nvSpPr>
          <p:spPr bwMode="auto">
            <a:xfrm>
              <a:off x="81" y="86"/>
              <a:ext cx="88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2" name="Rectangle 16"/>
            <p:cNvSpPr>
              <a:spLocks noChangeArrowheads="1"/>
            </p:cNvSpPr>
            <p:nvPr userDrawn="1"/>
          </p:nvSpPr>
          <p:spPr bwMode="auto">
            <a:xfrm>
              <a:off x="253" y="171"/>
              <a:ext cx="85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3" name="Rectangle 17"/>
            <p:cNvSpPr>
              <a:spLocks noChangeArrowheads="1"/>
            </p:cNvSpPr>
            <p:nvPr userDrawn="1"/>
          </p:nvSpPr>
          <p:spPr bwMode="auto">
            <a:xfrm>
              <a:off x="170" y="258"/>
              <a:ext cx="84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</p:grpSp>
      <p:sp>
        <p:nvSpPr>
          <p:cNvPr id="1034" name="Line 18"/>
          <p:cNvSpPr>
            <a:spLocks noChangeShapeType="1"/>
          </p:cNvSpPr>
          <p:nvPr/>
        </p:nvSpPr>
        <p:spPr bwMode="auto">
          <a:xfrm flipH="1">
            <a:off x="147638" y="260350"/>
            <a:ext cx="28575" cy="59055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5" name="Line 19"/>
          <p:cNvSpPr>
            <a:spLocks noChangeShapeType="1"/>
          </p:cNvSpPr>
          <p:nvPr/>
        </p:nvSpPr>
        <p:spPr bwMode="auto">
          <a:xfrm>
            <a:off x="1500188" y="6677025"/>
            <a:ext cx="7416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3E3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820A85-619F-47E7-BE7B-0018FECEE7E2}" type="slidenum">
              <a:rPr lang="en-A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3225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03300" y="220663"/>
            <a:ext cx="7921625" cy="24765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pic>
        <p:nvPicPr>
          <p:cNvPr id="1032" name="Picture 8" descr="header_lef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86" t="28256" r="44872" b="31798"/>
          <a:stretch>
            <a:fillRect/>
          </a:stretch>
        </p:blipFill>
        <p:spPr bwMode="auto">
          <a:xfrm>
            <a:off x="107950" y="6327775"/>
            <a:ext cx="1223963" cy="465138"/>
          </a:xfrm>
          <a:prstGeom prst="rect">
            <a:avLst/>
          </a:prstGeom>
          <a:noFill/>
          <a:ln w="57150">
            <a:solidFill>
              <a:srgbClr val="00006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0" y="-15875"/>
            <a:ext cx="1547813" cy="908050"/>
            <a:chOff x="0" y="0"/>
            <a:chExt cx="425" cy="344"/>
          </a:xfrm>
        </p:grpSpPr>
        <p:sp>
          <p:nvSpPr>
            <p:cNvPr id="1036" name="Rectangle 10"/>
            <p:cNvSpPr>
              <a:spLocks noChangeArrowheads="1"/>
            </p:cNvSpPr>
            <p:nvPr userDrawn="1"/>
          </p:nvSpPr>
          <p:spPr bwMode="auto">
            <a:xfrm>
              <a:off x="0" y="0"/>
              <a:ext cx="176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7" name="Rectangle 11"/>
            <p:cNvSpPr>
              <a:spLocks noChangeArrowheads="1"/>
            </p:cNvSpPr>
            <p:nvPr userDrawn="1"/>
          </p:nvSpPr>
          <p:spPr bwMode="auto">
            <a:xfrm>
              <a:off x="253" y="85"/>
              <a:ext cx="85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8" name="Rectangle 12"/>
            <p:cNvSpPr>
              <a:spLocks noChangeArrowheads="1"/>
            </p:cNvSpPr>
            <p:nvPr userDrawn="1"/>
          </p:nvSpPr>
          <p:spPr bwMode="auto">
            <a:xfrm>
              <a:off x="338" y="0"/>
              <a:ext cx="87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39" name="Rectangle 13"/>
            <p:cNvSpPr>
              <a:spLocks noChangeArrowheads="1"/>
            </p:cNvSpPr>
            <p:nvPr userDrawn="1"/>
          </p:nvSpPr>
          <p:spPr bwMode="auto">
            <a:xfrm>
              <a:off x="338" y="85"/>
              <a:ext cx="87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0" name="Rectangle 14"/>
            <p:cNvSpPr>
              <a:spLocks noChangeArrowheads="1"/>
            </p:cNvSpPr>
            <p:nvPr userDrawn="1"/>
          </p:nvSpPr>
          <p:spPr bwMode="auto">
            <a:xfrm>
              <a:off x="170" y="173"/>
              <a:ext cx="84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666699"/>
                </a:solidFill>
              </a:endParaRPr>
            </a:p>
          </p:txBody>
        </p:sp>
        <p:sp>
          <p:nvSpPr>
            <p:cNvPr id="1041" name="Rectangle 15"/>
            <p:cNvSpPr>
              <a:spLocks noChangeArrowheads="1"/>
            </p:cNvSpPr>
            <p:nvPr userDrawn="1"/>
          </p:nvSpPr>
          <p:spPr bwMode="auto">
            <a:xfrm>
              <a:off x="81" y="86"/>
              <a:ext cx="88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42" name="Rectangle 16"/>
            <p:cNvSpPr>
              <a:spLocks noChangeArrowheads="1"/>
            </p:cNvSpPr>
            <p:nvPr userDrawn="1"/>
          </p:nvSpPr>
          <p:spPr bwMode="auto">
            <a:xfrm>
              <a:off x="253" y="171"/>
              <a:ext cx="85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  <p:sp>
          <p:nvSpPr>
            <p:cNvPr id="1043" name="Rectangle 17"/>
            <p:cNvSpPr>
              <a:spLocks noChangeArrowheads="1"/>
            </p:cNvSpPr>
            <p:nvPr userDrawn="1"/>
          </p:nvSpPr>
          <p:spPr bwMode="auto">
            <a:xfrm>
              <a:off x="170" y="258"/>
              <a:ext cx="84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9999CC"/>
                </a:solidFill>
              </a:endParaRPr>
            </a:p>
          </p:txBody>
        </p:sp>
      </p:grpSp>
      <p:sp>
        <p:nvSpPr>
          <p:cNvPr id="1034" name="Line 18"/>
          <p:cNvSpPr>
            <a:spLocks noChangeShapeType="1"/>
          </p:cNvSpPr>
          <p:nvPr/>
        </p:nvSpPr>
        <p:spPr bwMode="auto">
          <a:xfrm flipH="1">
            <a:off x="147638" y="260350"/>
            <a:ext cx="28575" cy="59055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1035" name="Line 19"/>
          <p:cNvSpPr>
            <a:spLocks noChangeShapeType="1"/>
          </p:cNvSpPr>
          <p:nvPr/>
        </p:nvSpPr>
        <p:spPr bwMode="auto">
          <a:xfrm>
            <a:off x="1500188" y="6677025"/>
            <a:ext cx="74168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slow">
    <p:plus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IMPACT OF </a:t>
            </a:r>
            <a:r>
              <a:rPr lang="en-NZ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INFLATION</a:t>
            </a:r>
            <a:endParaRPr lang="en-NZ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411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371600"/>
          </a:xfrm>
        </p:spPr>
        <p:txBody>
          <a:bodyPr/>
          <a:lstStyle/>
          <a:p>
            <a:pPr eaLnBrk="1" hangingPunct="1"/>
            <a:r>
              <a:rPr lang="en-NZ" smtClean="0"/>
              <a:t>Effects of inflation on firms</a:t>
            </a:r>
            <a:endParaRPr lang="en-GB" smtClean="0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3744913"/>
          </a:xfrm>
          <a:solidFill>
            <a:srgbClr val="FFFF00"/>
          </a:solidFill>
          <a:ln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/>
            <a:r>
              <a:rPr lang="en-NZ" sz="2800" dirty="0" smtClean="0"/>
              <a:t>increases costs of production</a:t>
            </a:r>
          </a:p>
          <a:p>
            <a:pPr eaLnBrk="1" hangingPunct="1"/>
            <a:r>
              <a:rPr lang="en-NZ" sz="2800" dirty="0" smtClean="0">
                <a:solidFill>
                  <a:srgbClr val="BE1212"/>
                </a:solidFill>
              </a:rPr>
              <a:t>exports less competitive</a:t>
            </a:r>
          </a:p>
          <a:p>
            <a:pPr eaLnBrk="1" hangingPunct="1"/>
            <a:r>
              <a:rPr lang="en-NZ" sz="2800" dirty="0" smtClean="0"/>
              <a:t>makes it harder to reinvest</a:t>
            </a:r>
          </a:p>
          <a:p>
            <a:pPr eaLnBrk="1" hangingPunct="1"/>
            <a:r>
              <a:rPr lang="en-NZ" sz="2800" dirty="0" smtClean="0">
                <a:solidFill>
                  <a:srgbClr val="BE1212"/>
                </a:solidFill>
              </a:rPr>
              <a:t>makes planning more difficult</a:t>
            </a:r>
          </a:p>
          <a:p>
            <a:pPr eaLnBrk="1" hangingPunct="1"/>
            <a:r>
              <a:rPr lang="en-NZ" sz="2800" dirty="0" smtClean="0"/>
              <a:t>encourages </a:t>
            </a:r>
            <a:r>
              <a:rPr lang="en-NZ" sz="2800" b="1" dirty="0" smtClean="0">
                <a:solidFill>
                  <a:srgbClr val="7030A0"/>
                </a:solidFill>
              </a:rPr>
              <a:t>speculative</a:t>
            </a:r>
            <a:r>
              <a:rPr lang="en-NZ" sz="2800" dirty="0" smtClean="0"/>
              <a:t> rather than </a:t>
            </a:r>
            <a:r>
              <a:rPr lang="en-NZ" sz="2800" b="1" dirty="0" smtClean="0">
                <a:solidFill>
                  <a:srgbClr val="7030A0"/>
                </a:solidFill>
              </a:rPr>
              <a:t>productive</a:t>
            </a:r>
            <a:r>
              <a:rPr lang="en-NZ" sz="2800" dirty="0" smtClean="0"/>
              <a:t> investment</a:t>
            </a:r>
            <a:r>
              <a:rPr lang="en-GB" dirty="0" smtClean="0"/>
              <a:t> </a:t>
            </a:r>
            <a:endParaRPr lang="en-NZ" dirty="0" smtClean="0"/>
          </a:p>
          <a:p>
            <a:pPr eaLnBrk="1" hangingPunct="1">
              <a:buFont typeface="Wingdings" pitchFamily="2" charset="2"/>
              <a:buNone/>
            </a:pPr>
            <a:endParaRPr lang="en-NZ" dirty="0" smtClean="0"/>
          </a:p>
        </p:txBody>
      </p:sp>
      <p:pic>
        <p:nvPicPr>
          <p:cNvPr id="47108" name="Picture 4" descr="MCj03334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157788"/>
            <a:ext cx="18478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 descr="MCj03334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157788"/>
            <a:ext cx="18478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6" descr="MCj03334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157788"/>
            <a:ext cx="18478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7" descr="MCj033340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157788"/>
            <a:ext cx="184785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435975" cy="1143000"/>
          </a:xfrm>
        </p:spPr>
        <p:txBody>
          <a:bodyPr/>
          <a:lstStyle/>
          <a:p>
            <a:pPr eaLnBrk="1" hangingPunct="1"/>
            <a:r>
              <a:rPr lang="en-NZ" sz="4000" dirty="0" smtClean="0"/>
              <a:t>Effects of inflation on households</a:t>
            </a:r>
            <a:endParaRPr lang="en-GB" sz="4000" dirty="0" smtClean="0"/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268760"/>
            <a:ext cx="6049268" cy="5184576"/>
          </a:xfrm>
          <a:solidFill>
            <a:srgbClr val="FFFF00"/>
          </a:solidFill>
          <a:ln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indent="0" eaLnBrk="1" hangingPunct="1">
              <a:buNone/>
            </a:pPr>
            <a:endParaRPr lang="en-NZ" sz="900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en-NZ" sz="2800" dirty="0" smtClean="0"/>
              <a:t>reduced purchasing power</a:t>
            </a:r>
          </a:p>
          <a:p>
            <a:pPr eaLnBrk="1" hangingPunct="1"/>
            <a:r>
              <a:rPr lang="en-NZ" sz="2800" dirty="0" smtClean="0">
                <a:solidFill>
                  <a:srgbClr val="BE1212"/>
                </a:solidFill>
              </a:rPr>
              <a:t>discourages saving</a:t>
            </a:r>
          </a:p>
          <a:p>
            <a:pPr eaLnBrk="1" hangingPunct="1"/>
            <a:r>
              <a:rPr lang="en-NZ" sz="2800" dirty="0" smtClean="0"/>
              <a:t>encourages borrowing</a:t>
            </a:r>
          </a:p>
          <a:p>
            <a:pPr eaLnBrk="1" hangingPunct="1"/>
            <a:r>
              <a:rPr lang="en-NZ" sz="2800" dirty="0" smtClean="0">
                <a:solidFill>
                  <a:srgbClr val="BE1212"/>
                </a:solidFill>
              </a:rPr>
              <a:t>creates fiscal drag (due to higher tax bracket)</a:t>
            </a:r>
          </a:p>
          <a:p>
            <a:pPr eaLnBrk="1" hangingPunct="1"/>
            <a:r>
              <a:rPr lang="en-NZ" sz="2800" dirty="0" smtClean="0"/>
              <a:t>has unequal effects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NZ" sz="2800" dirty="0" smtClean="0"/>
              <a:t>speculators win,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NZ" sz="2800" dirty="0" smtClean="0"/>
              <a:t>fixed income (beneficiaries) lose</a:t>
            </a:r>
            <a:r>
              <a:rPr lang="en-GB" dirty="0" smtClean="0"/>
              <a:t> </a:t>
            </a:r>
            <a:endParaRPr lang="en-NZ" dirty="0" smtClean="0"/>
          </a:p>
          <a:p>
            <a:pPr eaLnBrk="1" hangingPunct="1">
              <a:buFont typeface="Wingdings" pitchFamily="2" charset="2"/>
              <a:buNone/>
            </a:pPr>
            <a:endParaRPr lang="en-NZ" dirty="0" smtClean="0"/>
          </a:p>
        </p:txBody>
      </p:sp>
      <p:pic>
        <p:nvPicPr>
          <p:cNvPr id="48132" name="Picture 9" descr="MPj042368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530" y="1628775"/>
            <a:ext cx="2088257" cy="208825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10" descr="Inflation-70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2165350" cy="230346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pPr eaLnBrk="1" hangingPunct="1"/>
            <a:r>
              <a:rPr lang="en-NZ" sz="4000" smtClean="0"/>
              <a:t>Effects of inflation on trade</a:t>
            </a:r>
            <a:r>
              <a:rPr lang="en-NZ" b="0" smtClean="0">
                <a:solidFill>
                  <a:schemeClr val="accent2"/>
                </a:solidFill>
              </a:rPr>
              <a:t> </a:t>
            </a:r>
            <a:endParaRPr lang="en-GB" b="0" smtClean="0">
              <a:solidFill>
                <a:schemeClr val="accent2"/>
              </a:solidFill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4525962"/>
          </a:xfrm>
          <a:solidFill>
            <a:srgbClr val="FFFF00"/>
          </a:solidFill>
          <a:ln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800100" indent="-457200" eaLnBrk="1" hangingPunct="1"/>
            <a:r>
              <a:rPr lang="en-NZ" dirty="0" smtClean="0"/>
              <a:t>Quantity of goods &amp; services that we export will </a:t>
            </a:r>
            <a:r>
              <a:rPr lang="en-NZ" b="1" dirty="0" smtClean="0"/>
              <a:t>fall</a:t>
            </a:r>
            <a:r>
              <a:rPr lang="en-NZ" dirty="0" smtClean="0"/>
              <a:t> as overseas buyers purchase goods from other countries that are relatively less expensive </a:t>
            </a:r>
            <a:r>
              <a:rPr lang="en-NZ" dirty="0" smtClean="0">
                <a:sym typeface="Wingdings" pitchFamily="2" charset="2"/>
              </a:rPr>
              <a:t>fall in employment in export </a:t>
            </a:r>
            <a:r>
              <a:rPr lang="en-NZ" dirty="0" smtClean="0">
                <a:sym typeface="Wingdings" pitchFamily="2" charset="2"/>
              </a:rPr>
              <a:t>sector</a:t>
            </a:r>
            <a:endParaRPr lang="en-NZ" sz="2000" dirty="0" smtClean="0"/>
          </a:p>
          <a:p>
            <a:pPr marL="800100" indent="-457200" eaLnBrk="1" hangingPunct="1"/>
            <a:r>
              <a:rPr lang="en-NZ" b="1" dirty="0" smtClean="0"/>
              <a:t>worsens</a:t>
            </a:r>
            <a:r>
              <a:rPr lang="en-NZ" dirty="0" smtClean="0"/>
              <a:t> current account </a:t>
            </a:r>
            <a:r>
              <a:rPr lang="en-NZ" dirty="0" smtClean="0"/>
              <a:t>(Trade Balance) as </a:t>
            </a:r>
            <a:r>
              <a:rPr lang="en-NZ" dirty="0" smtClean="0"/>
              <a:t>NZ priced goods less competitive on world markets</a:t>
            </a:r>
            <a:endParaRPr lang="en-GB" dirty="0" smtClean="0"/>
          </a:p>
        </p:txBody>
      </p:sp>
      <p:pic>
        <p:nvPicPr>
          <p:cNvPr id="49156" name="Picture 4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5165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006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6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006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7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589588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8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157788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1" name="Picture 9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5165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/>
            <a:r>
              <a:rPr lang="en-NZ" sz="4000" smtClean="0"/>
              <a:t>Effects of inflation on trade (2)</a:t>
            </a:r>
            <a:r>
              <a:rPr lang="en-NZ" b="0" smtClean="0">
                <a:solidFill>
                  <a:schemeClr val="accent2"/>
                </a:solidFill>
              </a:rPr>
              <a:t> </a:t>
            </a:r>
            <a:endParaRPr lang="en-GB" b="0" smtClean="0">
              <a:solidFill>
                <a:schemeClr val="accent2"/>
              </a:solidFill>
            </a:endParaRP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33797"/>
            <a:ext cx="8229600" cy="4525962"/>
          </a:xfrm>
          <a:solidFill>
            <a:srgbClr val="FFFF00"/>
          </a:solidFill>
          <a:ln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800100" indent="-457200" eaLnBrk="1" hangingPunct="1"/>
            <a:r>
              <a:rPr lang="en-NZ" dirty="0" smtClean="0"/>
              <a:t>High Inflation leads to high interest rates </a:t>
            </a:r>
          </a:p>
          <a:p>
            <a:pPr marL="800100" indent="-457200" eaLnBrk="1" hangingPunct="1"/>
            <a:r>
              <a:rPr lang="en-NZ" dirty="0" smtClean="0"/>
              <a:t>foreign Investments in NZ  Increases</a:t>
            </a:r>
          </a:p>
          <a:p>
            <a:pPr marL="800100" indent="-457200" eaLnBrk="1" hangingPunct="1"/>
            <a:r>
              <a:rPr lang="en-NZ" dirty="0" smtClean="0"/>
              <a:t>high exchange rates. </a:t>
            </a:r>
          </a:p>
          <a:p>
            <a:pPr marL="800100" indent="-457200" eaLnBrk="1" hangingPunct="1"/>
            <a:r>
              <a:rPr lang="en-GB" dirty="0" smtClean="0"/>
              <a:t>import payments</a:t>
            </a:r>
          </a:p>
          <a:p>
            <a:pPr indent="22225" eaLnBrk="1" hangingPunct="1"/>
            <a:r>
              <a:rPr lang="en-GB" dirty="0" smtClean="0"/>
              <a:t> exports receipts</a:t>
            </a:r>
          </a:p>
        </p:txBody>
      </p:sp>
      <p:pic>
        <p:nvPicPr>
          <p:cNvPr id="50180" name="Picture 4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5165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5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3006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6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3006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3" name="Picture 7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589588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4" name="Picture 8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5157788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5" name="Picture 9" descr="j0149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516563"/>
            <a:ext cx="145415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54" name="AutoShape 14"/>
          <p:cNvSpPr>
            <a:spLocks/>
          </p:cNvSpPr>
          <p:nvPr/>
        </p:nvSpPr>
        <p:spPr bwMode="auto">
          <a:xfrm>
            <a:off x="4932363" y="2816547"/>
            <a:ext cx="215900" cy="10795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17455" name="Text Box 15"/>
          <p:cNvSpPr txBox="1">
            <a:spLocks noChangeArrowheads="1"/>
          </p:cNvSpPr>
          <p:nvPr/>
        </p:nvSpPr>
        <p:spPr bwMode="auto">
          <a:xfrm>
            <a:off x="6169025" y="3152003"/>
            <a:ext cx="2305050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AU" b="1" dirty="0">
                <a:solidFill>
                  <a:srgbClr val="000000"/>
                </a:solidFill>
              </a:rPr>
              <a:t>Worsening of the current account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17456" name="Line 16"/>
          <p:cNvSpPr>
            <a:spLocks noChangeShapeType="1"/>
          </p:cNvSpPr>
          <p:nvPr/>
        </p:nvSpPr>
        <p:spPr bwMode="auto">
          <a:xfrm>
            <a:off x="5113338" y="3362647"/>
            <a:ext cx="9366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317457" name="Line 17"/>
          <p:cNvSpPr>
            <a:spLocks noChangeShapeType="1"/>
          </p:cNvSpPr>
          <p:nvPr/>
        </p:nvSpPr>
        <p:spPr bwMode="auto">
          <a:xfrm flipV="1">
            <a:off x="4572000" y="2816547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  <p:sp>
        <p:nvSpPr>
          <p:cNvPr id="317458" name="Line 18"/>
          <p:cNvSpPr>
            <a:spLocks noChangeShapeType="1"/>
          </p:cNvSpPr>
          <p:nvPr/>
        </p:nvSpPr>
        <p:spPr bwMode="auto">
          <a:xfrm>
            <a:off x="4572000" y="3573016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3" grpId="0" build="p" animBg="1"/>
      <p:bldP spid="317454" grpId="0" animBg="1"/>
      <p:bldP spid="317455" grpId="0" animBg="1"/>
      <p:bldP spid="317456" grpId="0" animBg="1"/>
      <p:bldP spid="317457" grpId="0" animBg="1"/>
      <p:bldP spid="3174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75" y="457200"/>
            <a:ext cx="6130925" cy="1371600"/>
          </a:xfrm>
        </p:spPr>
        <p:txBody>
          <a:bodyPr/>
          <a:lstStyle/>
          <a:p>
            <a:pPr eaLnBrk="1" hangingPunct="1"/>
            <a:r>
              <a:rPr lang="en-NZ" sz="4000" dirty="0" smtClean="0"/>
              <a:t>Effect of inflation </a:t>
            </a:r>
            <a:br>
              <a:rPr lang="en-NZ" sz="4000" dirty="0" smtClean="0"/>
            </a:br>
            <a:r>
              <a:rPr lang="en-NZ" sz="4000" dirty="0" smtClean="0"/>
              <a:t>on growth</a:t>
            </a:r>
            <a:r>
              <a:rPr lang="en-NZ" sz="4000" b="0" dirty="0" smtClean="0">
                <a:solidFill>
                  <a:schemeClr val="accent2"/>
                </a:solidFill>
              </a:rPr>
              <a:t> </a:t>
            </a:r>
            <a:endParaRPr lang="en-GB" sz="4000" b="0" dirty="0" smtClean="0">
              <a:solidFill>
                <a:schemeClr val="accent2"/>
              </a:solidFill>
            </a:endParaRP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205038"/>
            <a:ext cx="8435975" cy="3700462"/>
          </a:xfrm>
          <a:solidFill>
            <a:srgbClr val="FFCCFF"/>
          </a:solidFill>
          <a:ln>
            <a:solidFill>
              <a:srgbClr val="FF33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indent="22225" eaLnBrk="1" hangingPunct="1"/>
            <a:r>
              <a:rPr lang="en-NZ" dirty="0" smtClean="0"/>
              <a:t>  High inflation brings higher interest rates</a:t>
            </a:r>
          </a:p>
          <a:p>
            <a:pPr marL="800100" indent="-457200" eaLnBrk="1" hangingPunct="1"/>
            <a:r>
              <a:rPr lang="en-NZ" dirty="0" smtClean="0"/>
              <a:t>economic growth will </a:t>
            </a:r>
            <a:r>
              <a:rPr lang="en-NZ" b="1" dirty="0" smtClean="0">
                <a:solidFill>
                  <a:srgbClr val="009900"/>
                </a:solidFill>
              </a:rPr>
              <a:t>fall</a:t>
            </a:r>
            <a:r>
              <a:rPr lang="en-NZ" b="1" dirty="0" smtClean="0"/>
              <a:t> </a:t>
            </a:r>
            <a:r>
              <a:rPr lang="en-NZ" dirty="0" smtClean="0"/>
              <a:t>as </a:t>
            </a:r>
            <a:r>
              <a:rPr lang="en-NZ" b="1" dirty="0" smtClean="0">
                <a:solidFill>
                  <a:srgbClr val="FF0000"/>
                </a:solidFill>
              </a:rPr>
              <a:t>productive </a:t>
            </a:r>
            <a:r>
              <a:rPr lang="en-NZ" dirty="0" smtClean="0"/>
              <a:t>investment falls </a:t>
            </a:r>
          </a:p>
          <a:p>
            <a:pPr marL="800100" indent="-457200" eaLnBrk="1" hangingPunct="1"/>
            <a:r>
              <a:rPr lang="en-NZ" b="1" dirty="0" smtClean="0">
                <a:solidFill>
                  <a:srgbClr val="FF0000"/>
                </a:solidFill>
              </a:rPr>
              <a:t>Speculative</a:t>
            </a:r>
            <a:r>
              <a:rPr lang="en-NZ" dirty="0" smtClean="0"/>
              <a:t> investing rises as capital gains easy to achieve in high inflation environment</a:t>
            </a:r>
          </a:p>
          <a:p>
            <a:pPr indent="22225" eaLnBrk="1" hangingPunct="1">
              <a:buFont typeface="Wingdings" pitchFamily="2" charset="2"/>
              <a:buNone/>
            </a:pPr>
            <a:endParaRPr lang="en-NZ" dirty="0" smtClean="0">
              <a:solidFill>
                <a:schemeClr val="accent2"/>
              </a:solidFill>
            </a:endParaRPr>
          </a:p>
          <a:p>
            <a:pPr indent="22225" eaLnBrk="1" hangingPunct="1">
              <a:buFont typeface="Wingdings" pitchFamily="2" charset="2"/>
              <a:buNone/>
            </a:pPr>
            <a:endParaRPr lang="en-GB" dirty="0" smtClean="0">
              <a:solidFill>
                <a:schemeClr val="accent2"/>
              </a:solidFill>
            </a:endParaRPr>
          </a:p>
        </p:txBody>
      </p:sp>
      <p:pic>
        <p:nvPicPr>
          <p:cNvPr id="51204" name="Picture 4" descr="j02832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5013325"/>
            <a:ext cx="1582737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5" name="Picture 5" descr="MPj042247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2044700" cy="1943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eta2">
  <a:themeElements>
    <a:clrScheme name="ceta2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et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ta2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eta2">
  <a:themeElements>
    <a:clrScheme name="ceta2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et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ta2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eta2">
  <a:themeElements>
    <a:clrScheme name="ceta2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et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ta2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eta2">
  <a:themeElements>
    <a:clrScheme name="ceta2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et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eta2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ta2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ta2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180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Office Theme</vt:lpstr>
      <vt:lpstr>ceta2</vt:lpstr>
      <vt:lpstr>1_ceta2</vt:lpstr>
      <vt:lpstr>2_ceta2</vt:lpstr>
      <vt:lpstr>3_ceta2</vt:lpstr>
      <vt:lpstr>IMPACT OF INFLATION</vt:lpstr>
      <vt:lpstr>Effects of inflation on firms</vt:lpstr>
      <vt:lpstr>Effects of inflation on households</vt:lpstr>
      <vt:lpstr>Effects of inflation on trade </vt:lpstr>
      <vt:lpstr>Effects of inflation on trade (2) </vt:lpstr>
      <vt:lpstr>Effect of inflation  on growth </vt:lpstr>
    </vt:vector>
  </TitlesOfParts>
  <Company>Southern Cross Campus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INFLATION</dc:title>
  <dc:creator>Raj Dawson</dc:creator>
  <cp:lastModifiedBy>Raj Dawson</cp:lastModifiedBy>
  <cp:revision>6</cp:revision>
  <dcterms:created xsi:type="dcterms:W3CDTF">2012-03-30T00:26:18Z</dcterms:created>
  <dcterms:modified xsi:type="dcterms:W3CDTF">2012-04-03T02:06:36Z</dcterms:modified>
</cp:coreProperties>
</file>