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4C7E2-8861-459E-92EB-E01793FEF1A7}" type="datetimeFigureOut">
              <a:rPr lang="en-NZ" smtClean="0"/>
              <a:t>25/02/2014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CB9F-D3B3-4AE7-BB3F-F0DEB34535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3181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19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0958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6788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4243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9474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4253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7849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208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5944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9111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908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C37F-0A89-48FF-935A-BAE4B868E111}" type="datetimeFigureOut">
              <a:rPr lang="en-NZ" smtClean="0"/>
              <a:t>25/02/2014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5E25-3787-47D3-A8F3-D16D7E1D6E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279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QUANTITY THEORY OF MONEY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CRUDE</a:t>
            </a:r>
            <a:endParaRPr lang="en-NZ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9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764" y="1506528"/>
            <a:ext cx="8820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“If the </a:t>
            </a:r>
            <a:r>
              <a:rPr lang="en-US" sz="4800" b="1" dirty="0" smtClean="0">
                <a:solidFill>
                  <a:srgbClr val="00B050"/>
                </a:solidFill>
              </a:rPr>
              <a:t>MONEY </a:t>
            </a:r>
            <a:r>
              <a:rPr lang="en-US" sz="4800" dirty="0" smtClean="0"/>
              <a:t>supply (M) </a:t>
            </a:r>
            <a:r>
              <a:rPr lang="en-US" sz="4800" b="1" dirty="0" smtClean="0">
                <a:solidFill>
                  <a:srgbClr val="0000FF"/>
                </a:solidFill>
              </a:rPr>
              <a:t>increases</a:t>
            </a:r>
            <a:r>
              <a:rPr lang="en-US" sz="4800" dirty="0" smtClean="0"/>
              <a:t>, then the 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PRICE LEVEL </a:t>
            </a:r>
            <a:r>
              <a:rPr lang="en-US" sz="4800" dirty="0" smtClean="0"/>
              <a:t>(P) will also </a:t>
            </a:r>
            <a:r>
              <a:rPr lang="en-US" sz="4800" b="1" dirty="0" smtClean="0">
                <a:solidFill>
                  <a:srgbClr val="0000FF"/>
                </a:solidFill>
              </a:rPr>
              <a:t>increase</a:t>
            </a:r>
            <a:r>
              <a:rPr lang="en-US" sz="4800" dirty="0" smtClean="0"/>
              <a:t>”</a:t>
            </a:r>
            <a:endParaRPr lang="en-NZ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476828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Definition</a:t>
            </a:r>
            <a:endParaRPr lang="en-NZ" b="1" dirty="0"/>
          </a:p>
        </p:txBody>
      </p:sp>
      <p:sp>
        <p:nvSpPr>
          <p:cNvPr id="4" name="Rectangle 3"/>
          <p:cNvSpPr/>
          <p:nvPr/>
        </p:nvSpPr>
        <p:spPr>
          <a:xfrm>
            <a:off x="5262057" y="2996952"/>
            <a:ext cx="3456384" cy="81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8911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CRUDE QTM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Assumptions: </a:t>
            </a:r>
            <a:r>
              <a:rPr lang="en-US" b="1" dirty="0" smtClean="0">
                <a:solidFill>
                  <a:srgbClr val="009900"/>
                </a:solidFill>
              </a:rPr>
              <a:t>V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rgbClr val="009900"/>
                </a:solidFill>
              </a:rPr>
              <a:t>Q</a:t>
            </a:r>
            <a:r>
              <a:rPr lang="en-US" dirty="0" smtClean="0"/>
              <a:t> are constant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998313" y="1505432"/>
            <a:ext cx="7128792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M x </a:t>
            </a:r>
            <a:r>
              <a:rPr lang="en-US" sz="5400" b="1" dirty="0" smtClean="0">
                <a:solidFill>
                  <a:srgbClr val="009900"/>
                </a:solidFill>
              </a:rPr>
              <a:t>V</a:t>
            </a:r>
            <a:r>
              <a:rPr lang="en-US" sz="5400" b="1" dirty="0" smtClean="0">
                <a:solidFill>
                  <a:srgbClr val="7030A0"/>
                </a:solidFill>
              </a:rPr>
              <a:t>  =  P  x  </a:t>
            </a:r>
            <a:r>
              <a:rPr lang="en-US" sz="5400" b="1" dirty="0" smtClean="0">
                <a:solidFill>
                  <a:srgbClr val="009900"/>
                </a:solidFill>
              </a:rPr>
              <a:t>Q</a:t>
            </a:r>
            <a:endParaRPr lang="en-NZ" b="1" dirty="0">
              <a:solidFill>
                <a:srgbClr val="0099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8313" y="2745937"/>
            <a:ext cx="7128792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6 x </a:t>
            </a:r>
            <a:r>
              <a:rPr lang="en-US" sz="5400" b="1" dirty="0" smtClean="0">
                <a:solidFill>
                  <a:srgbClr val="009900"/>
                </a:solidFill>
              </a:rPr>
              <a:t>100</a:t>
            </a:r>
            <a:r>
              <a:rPr lang="en-US" sz="5400" b="1" dirty="0" smtClean="0">
                <a:solidFill>
                  <a:srgbClr val="7030A0"/>
                </a:solidFill>
              </a:rPr>
              <a:t>  =  2  x  </a:t>
            </a:r>
            <a:r>
              <a:rPr lang="en-US" sz="5400" b="1" dirty="0" smtClean="0">
                <a:solidFill>
                  <a:srgbClr val="009900"/>
                </a:solidFill>
              </a:rPr>
              <a:t>300</a:t>
            </a:r>
            <a:endParaRPr lang="en-NZ" b="1" dirty="0">
              <a:solidFill>
                <a:srgbClr val="0099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8313" y="4797152"/>
            <a:ext cx="7128792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9 x </a:t>
            </a:r>
            <a:r>
              <a:rPr lang="en-US" sz="5400" b="1" dirty="0" smtClean="0">
                <a:solidFill>
                  <a:srgbClr val="009900"/>
                </a:solidFill>
              </a:rPr>
              <a:t>100</a:t>
            </a:r>
            <a:r>
              <a:rPr lang="en-US" sz="5400" b="1" dirty="0" smtClean="0">
                <a:solidFill>
                  <a:srgbClr val="7030A0"/>
                </a:solidFill>
              </a:rPr>
              <a:t>  =  3  x  </a:t>
            </a:r>
            <a:r>
              <a:rPr lang="en-US" sz="5400" b="1" dirty="0" smtClean="0">
                <a:solidFill>
                  <a:srgbClr val="009900"/>
                </a:solidFill>
              </a:rPr>
              <a:t>300</a:t>
            </a:r>
            <a:endParaRPr lang="en-NZ" b="1" dirty="0">
              <a:solidFill>
                <a:srgbClr val="0099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7664" y="4797152"/>
            <a:ext cx="7920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" name="Rectangle 7"/>
          <p:cNvSpPr/>
          <p:nvPr/>
        </p:nvSpPr>
        <p:spPr>
          <a:xfrm>
            <a:off x="4788024" y="4797152"/>
            <a:ext cx="6480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998313" y="4005064"/>
            <a:ext cx="6886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If Money stock </a:t>
            </a:r>
            <a:r>
              <a:rPr lang="en-US" sz="2400" b="1" i="1" dirty="0" smtClean="0">
                <a:solidFill>
                  <a:srgbClr val="0000FF"/>
                </a:solidFill>
              </a:rPr>
              <a:t>increases</a:t>
            </a:r>
            <a:r>
              <a:rPr lang="en-US" sz="2400" i="1" dirty="0" smtClean="0"/>
              <a:t> then………</a:t>
            </a:r>
            <a:endParaRPr lang="en-NZ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987120" y="6165304"/>
            <a:ext cx="6886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………Price Level also </a:t>
            </a:r>
            <a:r>
              <a:rPr lang="en-US" sz="2400" b="1" i="1" dirty="0" smtClean="0">
                <a:solidFill>
                  <a:srgbClr val="0000FF"/>
                </a:solidFill>
              </a:rPr>
              <a:t>increases   proportionately</a:t>
            </a:r>
            <a:endParaRPr lang="en-NZ" sz="24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8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Sophisticated QTM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Assumptions: </a:t>
            </a:r>
            <a:r>
              <a:rPr lang="en-US" b="1" dirty="0" smtClean="0">
                <a:solidFill>
                  <a:srgbClr val="009900"/>
                </a:solidFill>
              </a:rPr>
              <a:t>V</a:t>
            </a:r>
            <a:r>
              <a:rPr lang="en-US" dirty="0" smtClean="0"/>
              <a:t>  is constant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998313" y="1484784"/>
            <a:ext cx="712879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M</a:t>
            </a:r>
            <a:r>
              <a:rPr lang="en-US" sz="5400" b="1" dirty="0" smtClean="0">
                <a:solidFill>
                  <a:srgbClr val="7030A0"/>
                </a:solidFill>
              </a:rPr>
              <a:t> x </a:t>
            </a:r>
            <a:r>
              <a:rPr lang="en-US" sz="5400" b="1" dirty="0" smtClean="0">
                <a:solidFill>
                  <a:srgbClr val="009900"/>
                </a:solidFill>
              </a:rPr>
              <a:t>V</a:t>
            </a:r>
            <a:r>
              <a:rPr lang="en-US" sz="5400" b="1" dirty="0" smtClean="0">
                <a:solidFill>
                  <a:srgbClr val="7030A0"/>
                </a:solidFill>
              </a:rPr>
              <a:t>  =  </a:t>
            </a:r>
            <a:r>
              <a:rPr lang="en-US" sz="5400" b="1" dirty="0" smtClean="0">
                <a:solidFill>
                  <a:srgbClr val="FF0000"/>
                </a:solidFill>
              </a:rPr>
              <a:t>P </a:t>
            </a:r>
            <a:r>
              <a:rPr lang="en-US" sz="5400" b="1" dirty="0" smtClean="0">
                <a:solidFill>
                  <a:srgbClr val="7030A0"/>
                </a:solidFill>
              </a:rPr>
              <a:t> x  </a:t>
            </a:r>
            <a:r>
              <a:rPr lang="en-US" sz="5400" b="1" dirty="0" smtClean="0">
                <a:solidFill>
                  <a:srgbClr val="FF0000"/>
                </a:solidFill>
              </a:rPr>
              <a:t>Q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8313" y="2636912"/>
            <a:ext cx="712879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5 x </a:t>
            </a:r>
            <a:r>
              <a:rPr lang="en-US" sz="5400" b="1" dirty="0" smtClean="0">
                <a:solidFill>
                  <a:srgbClr val="009900"/>
                </a:solidFill>
              </a:rPr>
              <a:t>10</a:t>
            </a:r>
            <a:r>
              <a:rPr lang="en-US" sz="5400" b="1" dirty="0" smtClean="0">
                <a:solidFill>
                  <a:srgbClr val="7030A0"/>
                </a:solidFill>
              </a:rPr>
              <a:t>  =  2  x  </a:t>
            </a:r>
            <a:r>
              <a:rPr lang="en-US" sz="5400" b="1" dirty="0" smtClean="0">
                <a:solidFill>
                  <a:srgbClr val="FF0000"/>
                </a:solidFill>
              </a:rPr>
              <a:t>25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8313" y="4581128"/>
            <a:ext cx="712879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10 x </a:t>
            </a:r>
            <a:r>
              <a:rPr lang="en-US" sz="5400" b="1" dirty="0" smtClean="0">
                <a:solidFill>
                  <a:srgbClr val="009900"/>
                </a:solidFill>
              </a:rPr>
              <a:t>10</a:t>
            </a:r>
            <a:r>
              <a:rPr lang="en-US" sz="5400" b="1" dirty="0" smtClean="0">
                <a:solidFill>
                  <a:srgbClr val="7030A0"/>
                </a:solidFill>
              </a:rPr>
              <a:t>  =  2  x  </a:t>
            </a:r>
            <a:r>
              <a:rPr lang="en-US" sz="5400" b="1" dirty="0" smtClean="0">
                <a:solidFill>
                  <a:srgbClr val="FF0000"/>
                </a:solidFill>
              </a:rPr>
              <a:t>50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4581128"/>
            <a:ext cx="7920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" name="Rectangle 7"/>
          <p:cNvSpPr/>
          <p:nvPr/>
        </p:nvSpPr>
        <p:spPr>
          <a:xfrm>
            <a:off x="4788024" y="4581128"/>
            <a:ext cx="6480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976609" y="3861048"/>
            <a:ext cx="6886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If Money stock </a:t>
            </a:r>
            <a:r>
              <a:rPr lang="en-US" sz="2400" b="1" i="1" dirty="0" smtClean="0">
                <a:solidFill>
                  <a:srgbClr val="0000FF"/>
                </a:solidFill>
              </a:rPr>
              <a:t>increases</a:t>
            </a:r>
            <a:r>
              <a:rPr lang="en-US" sz="2400" i="1" dirty="0" smtClean="0"/>
              <a:t> then………</a:t>
            </a:r>
            <a:endParaRPr lang="en-NZ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976609" y="5805264"/>
            <a:ext cx="6886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…Price Level (P) will NOT increase if there is a proportional increase in Quantity (Q)         Or………</a:t>
            </a:r>
            <a:endParaRPr lang="en-NZ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3059832" y="5805264"/>
            <a:ext cx="1080120" cy="41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2672883" y="6220762"/>
            <a:ext cx="1080120" cy="41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849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4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64922" y="2733361"/>
            <a:ext cx="712879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10 x </a:t>
            </a:r>
            <a:r>
              <a:rPr lang="en-US" sz="5400" b="1" dirty="0" smtClean="0">
                <a:solidFill>
                  <a:srgbClr val="009900"/>
                </a:solidFill>
              </a:rPr>
              <a:t>10</a:t>
            </a:r>
            <a:r>
              <a:rPr lang="en-US" sz="5400" b="1" dirty="0" smtClean="0">
                <a:solidFill>
                  <a:srgbClr val="7030A0"/>
                </a:solidFill>
              </a:rPr>
              <a:t>  =  2.5  x  </a:t>
            </a:r>
            <a:r>
              <a:rPr lang="en-US" sz="5400" b="1" dirty="0">
                <a:solidFill>
                  <a:srgbClr val="FF0000"/>
                </a:solidFill>
              </a:rPr>
              <a:t>4</a:t>
            </a:r>
            <a:r>
              <a:rPr lang="en-US" sz="5400" b="1" dirty="0" smtClean="0">
                <a:solidFill>
                  <a:srgbClr val="FF0000"/>
                </a:solidFill>
              </a:rPr>
              <a:t>0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688" y="2733361"/>
            <a:ext cx="7920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" name="Rectangle 7"/>
          <p:cNvSpPr/>
          <p:nvPr/>
        </p:nvSpPr>
        <p:spPr>
          <a:xfrm>
            <a:off x="4644008" y="2708920"/>
            <a:ext cx="10081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989007" y="1696529"/>
            <a:ext cx="688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If Money stock </a:t>
            </a:r>
            <a:r>
              <a:rPr lang="en-US" sz="3200" b="1" i="1" dirty="0" smtClean="0">
                <a:solidFill>
                  <a:srgbClr val="0000FF"/>
                </a:solidFill>
              </a:rPr>
              <a:t>increases</a:t>
            </a:r>
            <a:r>
              <a:rPr lang="en-US" sz="3200" i="1" dirty="0" smtClean="0"/>
              <a:t> then………</a:t>
            </a:r>
            <a:endParaRPr lang="en-NZ" sz="3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943465" y="4076081"/>
            <a:ext cx="715024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…Price Level (P) will </a:t>
            </a:r>
            <a:r>
              <a:rPr lang="en-US" sz="3200" b="1" i="1" dirty="0" smtClean="0">
                <a:solidFill>
                  <a:srgbClr val="0000FF"/>
                </a:solidFill>
              </a:rPr>
              <a:t> increase </a:t>
            </a:r>
            <a:r>
              <a:rPr lang="en-US" sz="3200" i="1" dirty="0" smtClean="0"/>
              <a:t>if there is a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</a:rPr>
              <a:t>less than </a:t>
            </a:r>
            <a:r>
              <a:rPr lang="en-US" sz="3200" i="1" dirty="0" smtClean="0"/>
              <a:t>proportional increase in Quantity (Q)</a:t>
            </a:r>
            <a:endParaRPr lang="en-NZ" sz="3200" i="1" dirty="0"/>
          </a:p>
        </p:txBody>
      </p:sp>
      <p:sp>
        <p:nvSpPr>
          <p:cNvPr id="4" name="Rectangle 3"/>
          <p:cNvSpPr/>
          <p:nvPr/>
        </p:nvSpPr>
        <p:spPr>
          <a:xfrm>
            <a:off x="4396458" y="4128165"/>
            <a:ext cx="1503211" cy="488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1052565" y="4682626"/>
            <a:ext cx="1503211" cy="488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998313" y="476672"/>
            <a:ext cx="712879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5 x </a:t>
            </a:r>
            <a:r>
              <a:rPr lang="en-US" sz="5400" b="1" dirty="0" smtClean="0">
                <a:solidFill>
                  <a:srgbClr val="009900"/>
                </a:solidFill>
              </a:rPr>
              <a:t>10</a:t>
            </a:r>
            <a:r>
              <a:rPr lang="en-US" sz="5400" b="1" dirty="0" smtClean="0">
                <a:solidFill>
                  <a:srgbClr val="7030A0"/>
                </a:solidFill>
              </a:rPr>
              <a:t>  =  2  x  </a:t>
            </a:r>
            <a:r>
              <a:rPr lang="en-US" sz="5400" b="1" dirty="0" smtClean="0">
                <a:solidFill>
                  <a:srgbClr val="FF0000"/>
                </a:solidFill>
              </a:rPr>
              <a:t>25</a:t>
            </a:r>
            <a:endParaRPr lang="en-N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2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4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NZ" b="1" dirty="0" smtClean="0"/>
              <a:t>Increase in Money Supply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b="1" dirty="0" smtClean="0">
                <a:solidFill>
                  <a:srgbClr val="0000FF"/>
                </a:solidFill>
              </a:rPr>
              <a:t>Happens when……</a:t>
            </a:r>
          </a:p>
          <a:p>
            <a:r>
              <a:rPr lang="en-NZ" b="1" dirty="0" smtClean="0">
                <a:solidFill>
                  <a:srgbClr val="FF0000"/>
                </a:solidFill>
              </a:rPr>
              <a:t>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Spends on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Prints more money</a:t>
            </a:r>
          </a:p>
          <a:p>
            <a:r>
              <a:rPr lang="en-NZ" b="1" dirty="0" smtClean="0">
                <a:solidFill>
                  <a:srgbClr val="FF0000"/>
                </a:solidFill>
              </a:rPr>
              <a:t>Consumers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Increase spending through Borrowing</a:t>
            </a:r>
          </a:p>
          <a:p>
            <a:r>
              <a:rPr lang="en-NZ" b="1" dirty="0" smtClean="0">
                <a:solidFill>
                  <a:srgbClr val="FF0000"/>
                </a:solidFill>
              </a:rPr>
              <a:t>Businesses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Increase </a:t>
            </a:r>
            <a:r>
              <a:rPr lang="en-NZ" dirty="0" smtClean="0"/>
              <a:t>Investment </a:t>
            </a:r>
            <a:r>
              <a:rPr lang="en-NZ" dirty="0"/>
              <a:t>through Borrowing</a:t>
            </a:r>
          </a:p>
          <a:p>
            <a:pPr marL="514350" indent="-514350">
              <a:buFont typeface="+mj-lt"/>
              <a:buAutoNum type="arabicPeriod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5086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174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QUANTITY THEORY OF MONEY</vt:lpstr>
      <vt:lpstr>PowerPoint Presentation</vt:lpstr>
      <vt:lpstr>CRUDE QTM Assumptions: V &amp; Q are constant</vt:lpstr>
      <vt:lpstr>Sophisticated QTM Assumptions: V  is constant</vt:lpstr>
      <vt:lpstr>PowerPoint Presentation</vt:lpstr>
      <vt:lpstr>Increase in Money Supply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QUANTITY THEORY OF MONEY</dc:title>
  <dc:creator>Raj Dawson</dc:creator>
  <cp:lastModifiedBy>Raj Dawson</cp:lastModifiedBy>
  <cp:revision>16</cp:revision>
  <cp:lastPrinted>2012-03-13T21:37:55Z</cp:lastPrinted>
  <dcterms:created xsi:type="dcterms:W3CDTF">2012-03-13T07:19:04Z</dcterms:created>
  <dcterms:modified xsi:type="dcterms:W3CDTF">2014-02-24T21:46:31Z</dcterms:modified>
</cp:coreProperties>
</file>