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4B857-9D89-4294-83B0-503D1FF377D8}" type="datetimeFigureOut">
              <a:rPr lang="en-NZ" smtClean="0"/>
              <a:t>8/11/2013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54D2-966C-4EF6-8467-6B74EA6EF3C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82853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4B857-9D89-4294-83B0-503D1FF377D8}" type="datetimeFigureOut">
              <a:rPr lang="en-NZ" smtClean="0"/>
              <a:t>8/11/2013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54D2-966C-4EF6-8467-6B74EA6EF3C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85551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4B857-9D89-4294-83B0-503D1FF377D8}" type="datetimeFigureOut">
              <a:rPr lang="en-NZ" smtClean="0"/>
              <a:t>8/11/2013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54D2-966C-4EF6-8467-6B74EA6EF3C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8410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4B857-9D89-4294-83B0-503D1FF377D8}" type="datetimeFigureOut">
              <a:rPr lang="en-NZ" smtClean="0"/>
              <a:t>8/11/2013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54D2-966C-4EF6-8467-6B74EA6EF3C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01633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4B857-9D89-4294-83B0-503D1FF377D8}" type="datetimeFigureOut">
              <a:rPr lang="en-NZ" smtClean="0"/>
              <a:t>8/11/2013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54D2-966C-4EF6-8467-6B74EA6EF3C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8003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4B857-9D89-4294-83B0-503D1FF377D8}" type="datetimeFigureOut">
              <a:rPr lang="en-NZ" smtClean="0"/>
              <a:t>8/11/2013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54D2-966C-4EF6-8467-6B74EA6EF3C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27668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4B857-9D89-4294-83B0-503D1FF377D8}" type="datetimeFigureOut">
              <a:rPr lang="en-NZ" smtClean="0"/>
              <a:t>8/11/2013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54D2-966C-4EF6-8467-6B74EA6EF3C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803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4B857-9D89-4294-83B0-503D1FF377D8}" type="datetimeFigureOut">
              <a:rPr lang="en-NZ" smtClean="0"/>
              <a:t>8/11/2013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54D2-966C-4EF6-8467-6B74EA6EF3C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94595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4B857-9D89-4294-83B0-503D1FF377D8}" type="datetimeFigureOut">
              <a:rPr lang="en-NZ" smtClean="0"/>
              <a:t>8/11/2013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54D2-966C-4EF6-8467-6B74EA6EF3C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34363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4B857-9D89-4294-83B0-503D1FF377D8}" type="datetimeFigureOut">
              <a:rPr lang="en-NZ" smtClean="0"/>
              <a:t>8/11/2013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54D2-966C-4EF6-8467-6B74EA6EF3C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84408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4B857-9D89-4294-83B0-503D1FF377D8}" type="datetimeFigureOut">
              <a:rPr lang="en-NZ" smtClean="0"/>
              <a:t>8/11/2013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54D2-966C-4EF6-8467-6B74EA6EF3C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52972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4B857-9D89-4294-83B0-503D1FF377D8}" type="datetimeFigureOut">
              <a:rPr lang="en-NZ" smtClean="0"/>
              <a:t>8/11/2013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E54D2-966C-4EF6-8467-6B74EA6EF3C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69244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/>
          <a:lstStyle/>
          <a:p>
            <a:r>
              <a:rPr lang="en-NZ" dirty="0" smtClean="0"/>
              <a:t>Restore market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686800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dirty="0" smtClean="0">
                <a:solidFill>
                  <a:srgbClr val="FF0000"/>
                </a:solidFill>
              </a:rPr>
              <a:t>When Price has increased:</a:t>
            </a:r>
          </a:p>
          <a:p>
            <a:r>
              <a:rPr lang="en-NZ" dirty="0" smtClean="0"/>
              <a:t>After shift to S1 </a:t>
            </a:r>
            <a:r>
              <a:rPr lang="en-NZ" b="1" dirty="0" smtClean="0">
                <a:solidFill>
                  <a:srgbClr val="0000FF"/>
                </a:solidFill>
              </a:rPr>
              <a:t>if Price continues to stay at ‘P</a:t>
            </a:r>
            <a:r>
              <a:rPr lang="en-NZ" dirty="0" smtClean="0"/>
              <a:t>’, it will lead to a decrease in QS and increase in QD.</a:t>
            </a:r>
          </a:p>
          <a:p>
            <a:r>
              <a:rPr lang="en-NZ" dirty="0" smtClean="0"/>
              <a:t>This leads to shortage (Excess Demand).</a:t>
            </a:r>
          </a:p>
          <a:p>
            <a:r>
              <a:rPr lang="en-NZ" dirty="0" smtClean="0">
                <a:solidFill>
                  <a:srgbClr val="FF0000"/>
                </a:solidFill>
              </a:rPr>
              <a:t>Consumers will bid prices up.</a:t>
            </a:r>
          </a:p>
          <a:p>
            <a:r>
              <a:rPr lang="en-NZ" dirty="0" smtClean="0"/>
              <a:t>This then leads to Increase in QS (law of Supply)  and decrease in QD (law of Demand).</a:t>
            </a:r>
          </a:p>
          <a:p>
            <a:r>
              <a:rPr lang="en-NZ" dirty="0" smtClean="0"/>
              <a:t>This continues until New Equilibrium is reached and market restored.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443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/>
          <a:lstStyle/>
          <a:p>
            <a:r>
              <a:rPr lang="en-NZ" dirty="0" smtClean="0"/>
              <a:t>Restore market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686800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dirty="0" smtClean="0">
                <a:solidFill>
                  <a:srgbClr val="FF0000"/>
                </a:solidFill>
              </a:rPr>
              <a:t>When Price has decreased:	</a:t>
            </a:r>
          </a:p>
          <a:p>
            <a:r>
              <a:rPr lang="en-NZ" dirty="0" smtClean="0"/>
              <a:t>After shift to S1 </a:t>
            </a:r>
            <a:r>
              <a:rPr lang="en-NZ" b="1" dirty="0" smtClean="0">
                <a:solidFill>
                  <a:srgbClr val="0000FF"/>
                </a:solidFill>
              </a:rPr>
              <a:t>if Price continues to stay at ‘P</a:t>
            </a:r>
            <a:r>
              <a:rPr lang="en-NZ" dirty="0" smtClean="0"/>
              <a:t>’, it will lead to an increase in QS and decrease in QD.</a:t>
            </a:r>
          </a:p>
          <a:p>
            <a:r>
              <a:rPr lang="en-NZ" dirty="0" smtClean="0"/>
              <a:t>This leads to surplus (</a:t>
            </a:r>
            <a:r>
              <a:rPr lang="en-NZ" smtClean="0"/>
              <a:t>Excess </a:t>
            </a:r>
            <a:r>
              <a:rPr lang="en-NZ" smtClean="0"/>
              <a:t>Supply).</a:t>
            </a:r>
            <a:endParaRPr lang="en-NZ" dirty="0" smtClean="0"/>
          </a:p>
          <a:p>
            <a:r>
              <a:rPr lang="en-NZ" dirty="0" smtClean="0">
                <a:solidFill>
                  <a:srgbClr val="FF0000"/>
                </a:solidFill>
              </a:rPr>
              <a:t>Producers will drop prices down.</a:t>
            </a:r>
          </a:p>
          <a:p>
            <a:r>
              <a:rPr lang="en-NZ" dirty="0" smtClean="0"/>
              <a:t>This then leads to decrease in QS (law of Supply)  and increase in QD (law of Demand).</a:t>
            </a:r>
          </a:p>
          <a:p>
            <a:r>
              <a:rPr lang="en-NZ" dirty="0" smtClean="0"/>
              <a:t>This continues until </a:t>
            </a:r>
            <a:r>
              <a:rPr lang="en-NZ" b="1" dirty="0" smtClean="0">
                <a:solidFill>
                  <a:srgbClr val="0000FF"/>
                </a:solidFill>
              </a:rPr>
              <a:t>Market is cleared.</a:t>
            </a:r>
          </a:p>
          <a:p>
            <a:r>
              <a:rPr lang="en-NZ" dirty="0" smtClean="0"/>
              <a:t>New Equilibrium is reached and market restored.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4655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</p:spPr>
        <p:txBody>
          <a:bodyPr>
            <a:noAutofit/>
          </a:bodyPr>
          <a:lstStyle/>
          <a:p>
            <a:r>
              <a:rPr lang="en-NZ" sz="2800" b="1" dirty="0" smtClean="0"/>
              <a:t>CONSUMER,PRODUCER SURPLUS AND DWL</a:t>
            </a:r>
            <a:endParaRPr lang="en-NZ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10000"/>
          </a:bodyPr>
          <a:lstStyle/>
          <a:p>
            <a:r>
              <a:rPr lang="en-NZ" dirty="0" smtClean="0"/>
              <a:t>CS &amp; PS must be always shown in total $Dollar value NOT price.</a:t>
            </a:r>
          </a:p>
          <a:p>
            <a:r>
              <a:rPr lang="en-NZ" dirty="0" smtClean="0"/>
              <a:t>It is area of TRIANGLE not Price.</a:t>
            </a:r>
          </a:p>
          <a:p>
            <a:r>
              <a:rPr lang="en-NZ" dirty="0" smtClean="0"/>
              <a:t>After </a:t>
            </a:r>
            <a:r>
              <a:rPr lang="en-NZ" dirty="0" err="1" smtClean="0"/>
              <a:t>Govt</a:t>
            </a:r>
            <a:r>
              <a:rPr lang="en-NZ" dirty="0" smtClean="0"/>
              <a:t> intervention, CS &amp; PS lost or gained is NOT received by GOVT – that’s why we call it DWL – no one </a:t>
            </a:r>
            <a:r>
              <a:rPr lang="en-NZ" dirty="0"/>
              <a:t>g</a:t>
            </a:r>
            <a:r>
              <a:rPr lang="en-NZ" dirty="0" smtClean="0"/>
              <a:t>ets it.</a:t>
            </a:r>
          </a:p>
          <a:p>
            <a:r>
              <a:rPr lang="en-NZ" dirty="0" smtClean="0"/>
              <a:t>Inefficiency – 3 points to remember:</a:t>
            </a:r>
          </a:p>
          <a:p>
            <a:pPr marL="0" indent="0">
              <a:buNone/>
            </a:pPr>
            <a:r>
              <a:rPr lang="en-NZ" dirty="0"/>
              <a:t> </a:t>
            </a:r>
            <a:r>
              <a:rPr lang="en-NZ" dirty="0" smtClean="0"/>
              <a:t> a) CS – PS NOT maximised</a:t>
            </a:r>
          </a:p>
          <a:p>
            <a:pPr marL="0" indent="0">
              <a:buNone/>
            </a:pPr>
            <a:r>
              <a:rPr lang="en-NZ" dirty="0" smtClean="0"/>
              <a:t>  b) CS-PS lost is not gained by anyone</a:t>
            </a:r>
          </a:p>
          <a:p>
            <a:pPr marL="0" indent="0">
              <a:buNone/>
            </a:pPr>
            <a:r>
              <a:rPr lang="en-NZ" dirty="0" smtClean="0"/>
              <a:t>  c) happens when there is outside interference in market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50813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r>
              <a:rPr lang="en-NZ" dirty="0" smtClean="0"/>
              <a:t>FISCAL; MONETARY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en-NZ" b="1" dirty="0" smtClean="0">
                <a:solidFill>
                  <a:srgbClr val="FF0000"/>
                </a:solidFill>
              </a:rPr>
              <a:t>FISCAL</a:t>
            </a:r>
            <a:r>
              <a:rPr lang="en-NZ" dirty="0" smtClean="0"/>
              <a:t>:  </a:t>
            </a:r>
            <a:r>
              <a:rPr lang="en-NZ" dirty="0" err="1" smtClean="0"/>
              <a:t>Govt</a:t>
            </a:r>
            <a:r>
              <a:rPr lang="en-NZ" dirty="0" smtClean="0"/>
              <a:t> revenue and </a:t>
            </a:r>
            <a:r>
              <a:rPr lang="en-NZ" dirty="0" err="1" smtClean="0"/>
              <a:t>expnditure</a:t>
            </a:r>
            <a:r>
              <a:rPr lang="en-NZ" dirty="0" smtClean="0"/>
              <a:t> decisions to influence economy</a:t>
            </a:r>
          </a:p>
          <a:p>
            <a:r>
              <a:rPr lang="en-NZ" b="1" dirty="0" smtClean="0">
                <a:solidFill>
                  <a:srgbClr val="0000FF"/>
                </a:solidFill>
              </a:rPr>
              <a:t>MONETARY: </a:t>
            </a:r>
            <a:r>
              <a:rPr lang="en-NZ" dirty="0" smtClean="0"/>
              <a:t>Control money supply, RBNZ and Interest rates</a:t>
            </a:r>
          </a:p>
          <a:p>
            <a:r>
              <a:rPr lang="en-NZ" b="1" dirty="0" smtClean="0">
                <a:solidFill>
                  <a:srgbClr val="0000FF"/>
                </a:solidFill>
              </a:rPr>
              <a:t>EXPANSIONARY MONETARY</a:t>
            </a:r>
            <a:r>
              <a:rPr lang="en-NZ" dirty="0" smtClean="0"/>
              <a:t>: Increase money supply, so lower OCR and Interest rate</a:t>
            </a:r>
          </a:p>
          <a:p>
            <a:r>
              <a:rPr lang="en-NZ" b="1" dirty="0" smtClean="0">
                <a:solidFill>
                  <a:srgbClr val="FF0000"/>
                </a:solidFill>
              </a:rPr>
              <a:t>CONTRACTIONARY FISCAL</a:t>
            </a:r>
            <a:r>
              <a:rPr lang="en-NZ" dirty="0" smtClean="0"/>
              <a:t>: Promote </a:t>
            </a:r>
            <a:r>
              <a:rPr lang="en-NZ" dirty="0" err="1" smtClean="0"/>
              <a:t>withdrawl</a:t>
            </a:r>
            <a:r>
              <a:rPr lang="en-NZ" dirty="0" smtClean="0"/>
              <a:t> from circular flow – either increase Revenue or reduce Spending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50023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228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Restore market</vt:lpstr>
      <vt:lpstr>Restore market</vt:lpstr>
      <vt:lpstr>CONSUMER,PRODUCER SURPLUS AND DWL</vt:lpstr>
      <vt:lpstr>FISCAL; MONETARY</vt:lpstr>
    </vt:vector>
  </TitlesOfParts>
  <Company>Southern Cross Campus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 Dawson</dc:creator>
  <cp:lastModifiedBy>Raj Dawson</cp:lastModifiedBy>
  <cp:revision>5</cp:revision>
  <dcterms:created xsi:type="dcterms:W3CDTF">2013-11-07T22:56:00Z</dcterms:created>
  <dcterms:modified xsi:type="dcterms:W3CDTF">2013-11-08T01:45:15Z</dcterms:modified>
</cp:coreProperties>
</file>